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58" r:id="rId4"/>
    <p:sldId id="259" r:id="rId5"/>
    <p:sldId id="260" r:id="rId6"/>
    <p:sldId id="261" r:id="rId7"/>
    <p:sldId id="264" r:id="rId8"/>
    <p:sldId id="262" r:id="rId9"/>
    <p:sldId id="263" r:id="rId10"/>
    <p:sldId id="265" r:id="rId11"/>
    <p:sldId id="266" r:id="rId12"/>
    <p:sldId id="279" r:id="rId13"/>
    <p:sldId id="267" r:id="rId14"/>
    <p:sldId id="268" r:id="rId15"/>
    <p:sldId id="269" r:id="rId16"/>
    <p:sldId id="270"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20"/>
    <p:restoredTop sz="95915"/>
  </p:normalViewPr>
  <p:slideViewPr>
    <p:cSldViewPr snapToGrid="0">
      <p:cViewPr varScale="1">
        <p:scale>
          <a:sx n="92" d="100"/>
          <a:sy n="92" d="100"/>
        </p:scale>
        <p:origin x="192"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10B177-9676-4FD0-ACD3-D1E4EDEAC198}"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9BD501A9-83FC-4E53-A510-3D9616E898F5}">
      <dgm:prSet/>
      <dgm:spPr/>
      <dgm:t>
        <a:bodyPr/>
        <a:lstStyle/>
        <a:p>
          <a:r>
            <a:rPr lang="en-US"/>
            <a:t>Following are the different Machine Learning Models we Implemented For Classification:</a:t>
          </a:r>
        </a:p>
      </dgm:t>
    </dgm:pt>
    <dgm:pt modelId="{66AE5D29-8213-44D4-8ED9-0656DE771A69}" type="parTrans" cxnId="{BCEFD5C5-1B2B-46A5-B6E7-8193B6F745C7}">
      <dgm:prSet/>
      <dgm:spPr/>
      <dgm:t>
        <a:bodyPr/>
        <a:lstStyle/>
        <a:p>
          <a:endParaRPr lang="en-US"/>
        </a:p>
      </dgm:t>
    </dgm:pt>
    <dgm:pt modelId="{3A2CCB50-2E8C-401C-9874-321408F1D4EB}" type="sibTrans" cxnId="{BCEFD5C5-1B2B-46A5-B6E7-8193B6F745C7}">
      <dgm:prSet/>
      <dgm:spPr/>
      <dgm:t>
        <a:bodyPr/>
        <a:lstStyle/>
        <a:p>
          <a:endParaRPr lang="en-US"/>
        </a:p>
      </dgm:t>
    </dgm:pt>
    <dgm:pt modelId="{AD9CA213-23E4-4879-B2FC-8CCA3F0517D8}">
      <dgm:prSet/>
      <dgm:spPr/>
      <dgm:t>
        <a:bodyPr/>
        <a:lstStyle/>
        <a:p>
          <a:r>
            <a:rPr lang="en-US"/>
            <a:t>1. Logistic regression</a:t>
          </a:r>
        </a:p>
      </dgm:t>
    </dgm:pt>
    <dgm:pt modelId="{1C8D918B-B3B8-4F95-B3D9-514479EAEEAB}" type="parTrans" cxnId="{3C91506C-D013-4377-AB0A-C5C3EF420B31}">
      <dgm:prSet/>
      <dgm:spPr/>
      <dgm:t>
        <a:bodyPr/>
        <a:lstStyle/>
        <a:p>
          <a:endParaRPr lang="en-US"/>
        </a:p>
      </dgm:t>
    </dgm:pt>
    <dgm:pt modelId="{A2F1C1B0-05E1-4DD6-8E61-D193F5320AD8}" type="sibTrans" cxnId="{3C91506C-D013-4377-AB0A-C5C3EF420B31}">
      <dgm:prSet/>
      <dgm:spPr/>
      <dgm:t>
        <a:bodyPr/>
        <a:lstStyle/>
        <a:p>
          <a:endParaRPr lang="en-US"/>
        </a:p>
      </dgm:t>
    </dgm:pt>
    <dgm:pt modelId="{0D353DA7-95E6-401A-92CD-86F7CB294CC2}">
      <dgm:prSet/>
      <dgm:spPr/>
      <dgm:t>
        <a:bodyPr/>
        <a:lstStyle/>
        <a:p>
          <a:r>
            <a:rPr lang="en-US" dirty="0"/>
            <a:t>2. Neural Networks</a:t>
          </a:r>
        </a:p>
      </dgm:t>
    </dgm:pt>
    <dgm:pt modelId="{D50A6045-3BFD-4BF0-8FD3-B2CF78A9BA38}" type="parTrans" cxnId="{62B2C93A-F5F4-48DB-B9A2-976ED532BA1F}">
      <dgm:prSet/>
      <dgm:spPr/>
      <dgm:t>
        <a:bodyPr/>
        <a:lstStyle/>
        <a:p>
          <a:endParaRPr lang="en-US"/>
        </a:p>
      </dgm:t>
    </dgm:pt>
    <dgm:pt modelId="{BAE6645A-4937-4653-84AD-4A9C9CFE18DF}" type="sibTrans" cxnId="{62B2C93A-F5F4-48DB-B9A2-976ED532BA1F}">
      <dgm:prSet/>
      <dgm:spPr/>
      <dgm:t>
        <a:bodyPr/>
        <a:lstStyle/>
        <a:p>
          <a:endParaRPr lang="en-US"/>
        </a:p>
      </dgm:t>
    </dgm:pt>
    <dgm:pt modelId="{B8BA43F1-15B2-4661-BB9A-696EDCC81B2E}">
      <dgm:prSet/>
      <dgm:spPr/>
      <dgm:t>
        <a:bodyPr/>
        <a:lstStyle/>
        <a:p>
          <a:r>
            <a:rPr lang="en-US" dirty="0"/>
            <a:t>3. Gaussian Naïve Bayes </a:t>
          </a:r>
        </a:p>
      </dgm:t>
    </dgm:pt>
    <dgm:pt modelId="{00B6CEF9-79A9-4156-AF90-95B415839C1E}" type="parTrans" cxnId="{02A6F568-F1E9-4B59-926E-0C821D573A44}">
      <dgm:prSet/>
      <dgm:spPr/>
      <dgm:t>
        <a:bodyPr/>
        <a:lstStyle/>
        <a:p>
          <a:endParaRPr lang="en-US"/>
        </a:p>
      </dgm:t>
    </dgm:pt>
    <dgm:pt modelId="{5678FE61-C851-43E4-9E32-BE17E39627C7}" type="sibTrans" cxnId="{02A6F568-F1E9-4B59-926E-0C821D573A44}">
      <dgm:prSet/>
      <dgm:spPr/>
      <dgm:t>
        <a:bodyPr/>
        <a:lstStyle/>
        <a:p>
          <a:endParaRPr lang="en-US"/>
        </a:p>
      </dgm:t>
    </dgm:pt>
    <dgm:pt modelId="{043E76E4-70FB-476A-A74E-6DAC2E723AFD}">
      <dgm:prSet/>
      <dgm:spPr/>
      <dgm:t>
        <a:bodyPr/>
        <a:lstStyle/>
        <a:p>
          <a:endParaRPr lang="en-US" dirty="0"/>
        </a:p>
      </dgm:t>
    </dgm:pt>
    <dgm:pt modelId="{76A43E16-5C0C-495F-B862-727F41DD23AB}" type="parTrans" cxnId="{3A053B2B-1AF2-48D6-BD8F-98D0CD720F80}">
      <dgm:prSet/>
      <dgm:spPr/>
      <dgm:t>
        <a:bodyPr/>
        <a:lstStyle/>
        <a:p>
          <a:endParaRPr lang="en-US"/>
        </a:p>
      </dgm:t>
    </dgm:pt>
    <dgm:pt modelId="{558F64AC-819E-4550-93D5-D598D1FE33A9}" type="sibTrans" cxnId="{3A053B2B-1AF2-48D6-BD8F-98D0CD720F80}">
      <dgm:prSet/>
      <dgm:spPr/>
      <dgm:t>
        <a:bodyPr/>
        <a:lstStyle/>
        <a:p>
          <a:endParaRPr lang="en-US"/>
        </a:p>
      </dgm:t>
    </dgm:pt>
    <dgm:pt modelId="{9F2B0252-EB9B-4245-8671-984507845E58}" type="pres">
      <dgm:prSet presAssocID="{E510B177-9676-4FD0-ACD3-D1E4EDEAC198}" presName="vert0" presStyleCnt="0">
        <dgm:presLayoutVars>
          <dgm:dir/>
          <dgm:animOne val="branch"/>
          <dgm:animLvl val="lvl"/>
        </dgm:presLayoutVars>
      </dgm:prSet>
      <dgm:spPr/>
    </dgm:pt>
    <dgm:pt modelId="{7E5ADA02-965F-554A-94EF-0E8278A238E2}" type="pres">
      <dgm:prSet presAssocID="{9BD501A9-83FC-4E53-A510-3D9616E898F5}" presName="thickLine" presStyleLbl="alignNode1" presStyleIdx="0" presStyleCnt="5"/>
      <dgm:spPr/>
    </dgm:pt>
    <dgm:pt modelId="{5A3376E5-9095-7E43-A7DF-E36635CBFE9E}" type="pres">
      <dgm:prSet presAssocID="{9BD501A9-83FC-4E53-A510-3D9616E898F5}" presName="horz1" presStyleCnt="0"/>
      <dgm:spPr/>
    </dgm:pt>
    <dgm:pt modelId="{65BE4C31-FD08-5644-AFE1-120E95C5DD86}" type="pres">
      <dgm:prSet presAssocID="{9BD501A9-83FC-4E53-A510-3D9616E898F5}" presName="tx1" presStyleLbl="revTx" presStyleIdx="0" presStyleCnt="5"/>
      <dgm:spPr/>
    </dgm:pt>
    <dgm:pt modelId="{19601FBC-735E-D64B-A795-1E7D7243FADB}" type="pres">
      <dgm:prSet presAssocID="{9BD501A9-83FC-4E53-A510-3D9616E898F5}" presName="vert1" presStyleCnt="0"/>
      <dgm:spPr/>
    </dgm:pt>
    <dgm:pt modelId="{86653F41-02D9-3C45-ACF3-5190D4867080}" type="pres">
      <dgm:prSet presAssocID="{AD9CA213-23E4-4879-B2FC-8CCA3F0517D8}" presName="thickLine" presStyleLbl="alignNode1" presStyleIdx="1" presStyleCnt="5"/>
      <dgm:spPr/>
    </dgm:pt>
    <dgm:pt modelId="{D12B3E41-EFCB-194B-B6C1-94C3D2E27607}" type="pres">
      <dgm:prSet presAssocID="{AD9CA213-23E4-4879-B2FC-8CCA3F0517D8}" presName="horz1" presStyleCnt="0"/>
      <dgm:spPr/>
    </dgm:pt>
    <dgm:pt modelId="{472B5EA9-C12C-894B-A75E-7F1BA8F66CFB}" type="pres">
      <dgm:prSet presAssocID="{AD9CA213-23E4-4879-B2FC-8CCA3F0517D8}" presName="tx1" presStyleLbl="revTx" presStyleIdx="1" presStyleCnt="5"/>
      <dgm:spPr/>
    </dgm:pt>
    <dgm:pt modelId="{58DFDF79-56FF-F548-BF04-1CDFDCBA45F6}" type="pres">
      <dgm:prSet presAssocID="{AD9CA213-23E4-4879-B2FC-8CCA3F0517D8}" presName="vert1" presStyleCnt="0"/>
      <dgm:spPr/>
    </dgm:pt>
    <dgm:pt modelId="{7D577810-931E-7747-AC5B-18A826A087CE}" type="pres">
      <dgm:prSet presAssocID="{0D353DA7-95E6-401A-92CD-86F7CB294CC2}" presName="thickLine" presStyleLbl="alignNode1" presStyleIdx="2" presStyleCnt="5"/>
      <dgm:spPr/>
    </dgm:pt>
    <dgm:pt modelId="{739EAF0A-0336-2540-9360-9C3871AE745F}" type="pres">
      <dgm:prSet presAssocID="{0D353DA7-95E6-401A-92CD-86F7CB294CC2}" presName="horz1" presStyleCnt="0"/>
      <dgm:spPr/>
    </dgm:pt>
    <dgm:pt modelId="{1A881D1B-D154-BF46-BE3B-D75F430EC366}" type="pres">
      <dgm:prSet presAssocID="{0D353DA7-95E6-401A-92CD-86F7CB294CC2}" presName="tx1" presStyleLbl="revTx" presStyleIdx="2" presStyleCnt="5"/>
      <dgm:spPr/>
    </dgm:pt>
    <dgm:pt modelId="{4FACA326-A638-1544-BC65-65124C3C51A3}" type="pres">
      <dgm:prSet presAssocID="{0D353DA7-95E6-401A-92CD-86F7CB294CC2}" presName="vert1" presStyleCnt="0"/>
      <dgm:spPr/>
    </dgm:pt>
    <dgm:pt modelId="{79A91349-7549-CE4B-AD98-6A914128AF77}" type="pres">
      <dgm:prSet presAssocID="{B8BA43F1-15B2-4661-BB9A-696EDCC81B2E}" presName="thickLine" presStyleLbl="alignNode1" presStyleIdx="3" presStyleCnt="5"/>
      <dgm:spPr/>
    </dgm:pt>
    <dgm:pt modelId="{3BE5075D-E668-5246-BC13-52AF036ACEE4}" type="pres">
      <dgm:prSet presAssocID="{B8BA43F1-15B2-4661-BB9A-696EDCC81B2E}" presName="horz1" presStyleCnt="0"/>
      <dgm:spPr/>
    </dgm:pt>
    <dgm:pt modelId="{63F7C347-CCBB-B348-93DB-A2F606087920}" type="pres">
      <dgm:prSet presAssocID="{B8BA43F1-15B2-4661-BB9A-696EDCC81B2E}" presName="tx1" presStyleLbl="revTx" presStyleIdx="3" presStyleCnt="5"/>
      <dgm:spPr/>
    </dgm:pt>
    <dgm:pt modelId="{902B6131-777F-CE40-B75B-03B19FB362B0}" type="pres">
      <dgm:prSet presAssocID="{B8BA43F1-15B2-4661-BB9A-696EDCC81B2E}" presName="vert1" presStyleCnt="0"/>
      <dgm:spPr/>
    </dgm:pt>
    <dgm:pt modelId="{2C344EE1-1990-0541-ABC4-1E6465C6411D}" type="pres">
      <dgm:prSet presAssocID="{043E76E4-70FB-476A-A74E-6DAC2E723AFD}" presName="thickLine" presStyleLbl="alignNode1" presStyleIdx="4" presStyleCnt="5"/>
      <dgm:spPr/>
    </dgm:pt>
    <dgm:pt modelId="{AAEBADFC-FFB7-4740-ACC0-A6AC907CDAD2}" type="pres">
      <dgm:prSet presAssocID="{043E76E4-70FB-476A-A74E-6DAC2E723AFD}" presName="horz1" presStyleCnt="0"/>
      <dgm:spPr/>
    </dgm:pt>
    <dgm:pt modelId="{DE6944C8-D884-5748-818C-8A103ADD2E1C}" type="pres">
      <dgm:prSet presAssocID="{043E76E4-70FB-476A-A74E-6DAC2E723AFD}" presName="tx1" presStyleLbl="revTx" presStyleIdx="4" presStyleCnt="5" custScaleY="10010"/>
      <dgm:spPr/>
    </dgm:pt>
    <dgm:pt modelId="{759FE3B3-E977-7442-B58A-A9967218E4F2}" type="pres">
      <dgm:prSet presAssocID="{043E76E4-70FB-476A-A74E-6DAC2E723AFD}" presName="vert1" presStyleCnt="0"/>
      <dgm:spPr/>
    </dgm:pt>
  </dgm:ptLst>
  <dgm:cxnLst>
    <dgm:cxn modelId="{1AFC8C0E-ADEF-5D46-B928-3EE6038411BF}" type="presOf" srcId="{AD9CA213-23E4-4879-B2FC-8CCA3F0517D8}" destId="{472B5EA9-C12C-894B-A75E-7F1BA8F66CFB}" srcOrd="0" destOrd="0" presId="urn:microsoft.com/office/officeart/2008/layout/LinedList"/>
    <dgm:cxn modelId="{03A38C26-4D18-5D46-98B6-AE749F31DFC2}" type="presOf" srcId="{043E76E4-70FB-476A-A74E-6DAC2E723AFD}" destId="{DE6944C8-D884-5748-818C-8A103ADD2E1C}" srcOrd="0" destOrd="0" presId="urn:microsoft.com/office/officeart/2008/layout/LinedList"/>
    <dgm:cxn modelId="{3A053B2B-1AF2-48D6-BD8F-98D0CD720F80}" srcId="{E510B177-9676-4FD0-ACD3-D1E4EDEAC198}" destId="{043E76E4-70FB-476A-A74E-6DAC2E723AFD}" srcOrd="4" destOrd="0" parTransId="{76A43E16-5C0C-495F-B862-727F41DD23AB}" sibTransId="{558F64AC-819E-4550-93D5-D598D1FE33A9}"/>
    <dgm:cxn modelId="{B6FD582E-D84B-D54A-BE7D-95044A12ABE5}" type="presOf" srcId="{E510B177-9676-4FD0-ACD3-D1E4EDEAC198}" destId="{9F2B0252-EB9B-4245-8671-984507845E58}" srcOrd="0" destOrd="0" presId="urn:microsoft.com/office/officeart/2008/layout/LinedList"/>
    <dgm:cxn modelId="{04A00C36-39E4-0343-AF9C-B1FB44B5F17E}" type="presOf" srcId="{9BD501A9-83FC-4E53-A510-3D9616E898F5}" destId="{65BE4C31-FD08-5644-AFE1-120E95C5DD86}" srcOrd="0" destOrd="0" presId="urn:microsoft.com/office/officeart/2008/layout/LinedList"/>
    <dgm:cxn modelId="{62B2C93A-F5F4-48DB-B9A2-976ED532BA1F}" srcId="{E510B177-9676-4FD0-ACD3-D1E4EDEAC198}" destId="{0D353DA7-95E6-401A-92CD-86F7CB294CC2}" srcOrd="2" destOrd="0" parTransId="{D50A6045-3BFD-4BF0-8FD3-B2CF78A9BA38}" sibTransId="{BAE6645A-4937-4653-84AD-4A9C9CFE18DF}"/>
    <dgm:cxn modelId="{9C578550-9DBC-9147-AB2A-9CD20499B08C}" type="presOf" srcId="{B8BA43F1-15B2-4661-BB9A-696EDCC81B2E}" destId="{63F7C347-CCBB-B348-93DB-A2F606087920}" srcOrd="0" destOrd="0" presId="urn:microsoft.com/office/officeart/2008/layout/LinedList"/>
    <dgm:cxn modelId="{2E5A6C5B-697F-E843-AAE2-AB9D4B86C0B8}" type="presOf" srcId="{0D353DA7-95E6-401A-92CD-86F7CB294CC2}" destId="{1A881D1B-D154-BF46-BE3B-D75F430EC366}" srcOrd="0" destOrd="0" presId="urn:microsoft.com/office/officeart/2008/layout/LinedList"/>
    <dgm:cxn modelId="{02A6F568-F1E9-4B59-926E-0C821D573A44}" srcId="{E510B177-9676-4FD0-ACD3-D1E4EDEAC198}" destId="{B8BA43F1-15B2-4661-BB9A-696EDCC81B2E}" srcOrd="3" destOrd="0" parTransId="{00B6CEF9-79A9-4156-AF90-95B415839C1E}" sibTransId="{5678FE61-C851-43E4-9E32-BE17E39627C7}"/>
    <dgm:cxn modelId="{3C91506C-D013-4377-AB0A-C5C3EF420B31}" srcId="{E510B177-9676-4FD0-ACD3-D1E4EDEAC198}" destId="{AD9CA213-23E4-4879-B2FC-8CCA3F0517D8}" srcOrd="1" destOrd="0" parTransId="{1C8D918B-B3B8-4F95-B3D9-514479EAEEAB}" sibTransId="{A2F1C1B0-05E1-4DD6-8E61-D193F5320AD8}"/>
    <dgm:cxn modelId="{BCEFD5C5-1B2B-46A5-B6E7-8193B6F745C7}" srcId="{E510B177-9676-4FD0-ACD3-D1E4EDEAC198}" destId="{9BD501A9-83FC-4E53-A510-3D9616E898F5}" srcOrd="0" destOrd="0" parTransId="{66AE5D29-8213-44D4-8ED9-0656DE771A69}" sibTransId="{3A2CCB50-2E8C-401C-9874-321408F1D4EB}"/>
    <dgm:cxn modelId="{9E984A83-955B-3D4D-8150-C8CEE9374004}" type="presParOf" srcId="{9F2B0252-EB9B-4245-8671-984507845E58}" destId="{7E5ADA02-965F-554A-94EF-0E8278A238E2}" srcOrd="0" destOrd="0" presId="urn:microsoft.com/office/officeart/2008/layout/LinedList"/>
    <dgm:cxn modelId="{1E9899CF-2E54-2F43-B0FD-FE7FFAC1AD78}" type="presParOf" srcId="{9F2B0252-EB9B-4245-8671-984507845E58}" destId="{5A3376E5-9095-7E43-A7DF-E36635CBFE9E}" srcOrd="1" destOrd="0" presId="urn:microsoft.com/office/officeart/2008/layout/LinedList"/>
    <dgm:cxn modelId="{C0A1EE14-D054-B24E-A914-16204B7228AD}" type="presParOf" srcId="{5A3376E5-9095-7E43-A7DF-E36635CBFE9E}" destId="{65BE4C31-FD08-5644-AFE1-120E95C5DD86}" srcOrd="0" destOrd="0" presId="urn:microsoft.com/office/officeart/2008/layout/LinedList"/>
    <dgm:cxn modelId="{1038A357-3A94-EB47-BCA8-63FC3D8A3F8B}" type="presParOf" srcId="{5A3376E5-9095-7E43-A7DF-E36635CBFE9E}" destId="{19601FBC-735E-D64B-A795-1E7D7243FADB}" srcOrd="1" destOrd="0" presId="urn:microsoft.com/office/officeart/2008/layout/LinedList"/>
    <dgm:cxn modelId="{B3F4EF32-F238-754C-985E-0D87CD93740A}" type="presParOf" srcId="{9F2B0252-EB9B-4245-8671-984507845E58}" destId="{86653F41-02D9-3C45-ACF3-5190D4867080}" srcOrd="2" destOrd="0" presId="urn:microsoft.com/office/officeart/2008/layout/LinedList"/>
    <dgm:cxn modelId="{A9EE14AD-6DF0-0746-8105-3E01C9ACD1E2}" type="presParOf" srcId="{9F2B0252-EB9B-4245-8671-984507845E58}" destId="{D12B3E41-EFCB-194B-B6C1-94C3D2E27607}" srcOrd="3" destOrd="0" presId="urn:microsoft.com/office/officeart/2008/layout/LinedList"/>
    <dgm:cxn modelId="{B71F283C-3AC5-CC48-BFD6-D6DF2C93CBB2}" type="presParOf" srcId="{D12B3E41-EFCB-194B-B6C1-94C3D2E27607}" destId="{472B5EA9-C12C-894B-A75E-7F1BA8F66CFB}" srcOrd="0" destOrd="0" presId="urn:microsoft.com/office/officeart/2008/layout/LinedList"/>
    <dgm:cxn modelId="{989046AD-87BE-624D-8E30-A54340676AB7}" type="presParOf" srcId="{D12B3E41-EFCB-194B-B6C1-94C3D2E27607}" destId="{58DFDF79-56FF-F548-BF04-1CDFDCBA45F6}" srcOrd="1" destOrd="0" presId="urn:microsoft.com/office/officeart/2008/layout/LinedList"/>
    <dgm:cxn modelId="{96523AA5-F71B-2044-A1DD-59ED27524D1F}" type="presParOf" srcId="{9F2B0252-EB9B-4245-8671-984507845E58}" destId="{7D577810-931E-7747-AC5B-18A826A087CE}" srcOrd="4" destOrd="0" presId="urn:microsoft.com/office/officeart/2008/layout/LinedList"/>
    <dgm:cxn modelId="{6FC5B382-2CD3-AC44-8BC2-A963503417CC}" type="presParOf" srcId="{9F2B0252-EB9B-4245-8671-984507845E58}" destId="{739EAF0A-0336-2540-9360-9C3871AE745F}" srcOrd="5" destOrd="0" presId="urn:microsoft.com/office/officeart/2008/layout/LinedList"/>
    <dgm:cxn modelId="{A8AE61A1-BC9E-0741-A088-882E5CC5E40C}" type="presParOf" srcId="{739EAF0A-0336-2540-9360-9C3871AE745F}" destId="{1A881D1B-D154-BF46-BE3B-D75F430EC366}" srcOrd="0" destOrd="0" presId="urn:microsoft.com/office/officeart/2008/layout/LinedList"/>
    <dgm:cxn modelId="{1C12F5D6-061E-1242-84E8-9C45C31D9038}" type="presParOf" srcId="{739EAF0A-0336-2540-9360-9C3871AE745F}" destId="{4FACA326-A638-1544-BC65-65124C3C51A3}" srcOrd="1" destOrd="0" presId="urn:microsoft.com/office/officeart/2008/layout/LinedList"/>
    <dgm:cxn modelId="{AE30E398-0846-014A-8637-1E543FB5D592}" type="presParOf" srcId="{9F2B0252-EB9B-4245-8671-984507845E58}" destId="{79A91349-7549-CE4B-AD98-6A914128AF77}" srcOrd="6" destOrd="0" presId="urn:microsoft.com/office/officeart/2008/layout/LinedList"/>
    <dgm:cxn modelId="{C583DCAE-EE5C-9844-99B4-D9B213424A13}" type="presParOf" srcId="{9F2B0252-EB9B-4245-8671-984507845E58}" destId="{3BE5075D-E668-5246-BC13-52AF036ACEE4}" srcOrd="7" destOrd="0" presId="urn:microsoft.com/office/officeart/2008/layout/LinedList"/>
    <dgm:cxn modelId="{8820CB77-4A2D-4145-A90C-CFEF596606B9}" type="presParOf" srcId="{3BE5075D-E668-5246-BC13-52AF036ACEE4}" destId="{63F7C347-CCBB-B348-93DB-A2F606087920}" srcOrd="0" destOrd="0" presId="urn:microsoft.com/office/officeart/2008/layout/LinedList"/>
    <dgm:cxn modelId="{3F32E766-B903-E74E-AAF6-2395C937C99F}" type="presParOf" srcId="{3BE5075D-E668-5246-BC13-52AF036ACEE4}" destId="{902B6131-777F-CE40-B75B-03B19FB362B0}" srcOrd="1" destOrd="0" presId="urn:microsoft.com/office/officeart/2008/layout/LinedList"/>
    <dgm:cxn modelId="{5C62960A-D7D2-C34E-9CF4-5AE5AFD37C26}" type="presParOf" srcId="{9F2B0252-EB9B-4245-8671-984507845E58}" destId="{2C344EE1-1990-0541-ABC4-1E6465C6411D}" srcOrd="8" destOrd="0" presId="urn:microsoft.com/office/officeart/2008/layout/LinedList"/>
    <dgm:cxn modelId="{E6E94FB3-D44F-9148-AAE3-AA22D0C013BB}" type="presParOf" srcId="{9F2B0252-EB9B-4245-8671-984507845E58}" destId="{AAEBADFC-FFB7-4740-ACC0-A6AC907CDAD2}" srcOrd="9" destOrd="0" presId="urn:microsoft.com/office/officeart/2008/layout/LinedList"/>
    <dgm:cxn modelId="{27CBA339-350D-5F46-B168-873DC72EBF86}" type="presParOf" srcId="{AAEBADFC-FFB7-4740-ACC0-A6AC907CDAD2}" destId="{DE6944C8-D884-5748-818C-8A103ADD2E1C}" srcOrd="0" destOrd="0" presId="urn:microsoft.com/office/officeart/2008/layout/LinedList"/>
    <dgm:cxn modelId="{6C7A51E1-908A-8845-AC8D-AB7234017D9A}" type="presParOf" srcId="{AAEBADFC-FFB7-4740-ACC0-A6AC907CDAD2}" destId="{759FE3B3-E977-7442-B58A-A9967218E4F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ADA02-965F-554A-94EF-0E8278A238E2}">
      <dsp:nvSpPr>
        <dsp:cNvPr id="0" name=""/>
        <dsp:cNvSpPr/>
      </dsp:nvSpPr>
      <dsp:spPr>
        <a:xfrm>
          <a:off x="0" y="0"/>
          <a:ext cx="553085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E4C31-FD08-5644-AFE1-120E95C5DD86}">
      <dsp:nvSpPr>
        <dsp:cNvPr id="0" name=""/>
        <dsp:cNvSpPr/>
      </dsp:nvSpPr>
      <dsp:spPr>
        <a:xfrm>
          <a:off x="0" y="0"/>
          <a:ext cx="5530850" cy="777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Following are the different Machine Learning Models we Implemented For Classification:</a:t>
          </a:r>
        </a:p>
      </dsp:txBody>
      <dsp:txXfrm>
        <a:off x="0" y="0"/>
        <a:ext cx="5530850" cy="777468"/>
      </dsp:txXfrm>
    </dsp:sp>
    <dsp:sp modelId="{86653F41-02D9-3C45-ACF3-5190D4867080}">
      <dsp:nvSpPr>
        <dsp:cNvPr id="0" name=""/>
        <dsp:cNvSpPr/>
      </dsp:nvSpPr>
      <dsp:spPr>
        <a:xfrm>
          <a:off x="0" y="777468"/>
          <a:ext cx="553085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2B5EA9-C12C-894B-A75E-7F1BA8F66CFB}">
      <dsp:nvSpPr>
        <dsp:cNvPr id="0" name=""/>
        <dsp:cNvSpPr/>
      </dsp:nvSpPr>
      <dsp:spPr>
        <a:xfrm>
          <a:off x="0" y="777468"/>
          <a:ext cx="5530850" cy="777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1. Logistic regression</a:t>
          </a:r>
        </a:p>
      </dsp:txBody>
      <dsp:txXfrm>
        <a:off x="0" y="777468"/>
        <a:ext cx="5530850" cy="777468"/>
      </dsp:txXfrm>
    </dsp:sp>
    <dsp:sp modelId="{7D577810-931E-7747-AC5B-18A826A087CE}">
      <dsp:nvSpPr>
        <dsp:cNvPr id="0" name=""/>
        <dsp:cNvSpPr/>
      </dsp:nvSpPr>
      <dsp:spPr>
        <a:xfrm>
          <a:off x="0" y="1554937"/>
          <a:ext cx="553085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881D1B-D154-BF46-BE3B-D75F430EC366}">
      <dsp:nvSpPr>
        <dsp:cNvPr id="0" name=""/>
        <dsp:cNvSpPr/>
      </dsp:nvSpPr>
      <dsp:spPr>
        <a:xfrm>
          <a:off x="0" y="1554937"/>
          <a:ext cx="5530850" cy="777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2. Neural Networks</a:t>
          </a:r>
        </a:p>
      </dsp:txBody>
      <dsp:txXfrm>
        <a:off x="0" y="1554937"/>
        <a:ext cx="5530850" cy="777468"/>
      </dsp:txXfrm>
    </dsp:sp>
    <dsp:sp modelId="{79A91349-7549-CE4B-AD98-6A914128AF77}">
      <dsp:nvSpPr>
        <dsp:cNvPr id="0" name=""/>
        <dsp:cNvSpPr/>
      </dsp:nvSpPr>
      <dsp:spPr>
        <a:xfrm>
          <a:off x="0" y="2332406"/>
          <a:ext cx="553085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F7C347-CCBB-B348-93DB-A2F606087920}">
      <dsp:nvSpPr>
        <dsp:cNvPr id="0" name=""/>
        <dsp:cNvSpPr/>
      </dsp:nvSpPr>
      <dsp:spPr>
        <a:xfrm>
          <a:off x="0" y="2332406"/>
          <a:ext cx="5530850" cy="777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3. Gaussian Naïve Bayes </a:t>
          </a:r>
        </a:p>
      </dsp:txBody>
      <dsp:txXfrm>
        <a:off x="0" y="2332406"/>
        <a:ext cx="5530850" cy="777468"/>
      </dsp:txXfrm>
    </dsp:sp>
    <dsp:sp modelId="{2C344EE1-1990-0541-ABC4-1E6465C6411D}">
      <dsp:nvSpPr>
        <dsp:cNvPr id="0" name=""/>
        <dsp:cNvSpPr/>
      </dsp:nvSpPr>
      <dsp:spPr>
        <a:xfrm>
          <a:off x="0" y="3109875"/>
          <a:ext cx="553085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6944C8-D884-5748-818C-8A103ADD2E1C}">
      <dsp:nvSpPr>
        <dsp:cNvPr id="0" name=""/>
        <dsp:cNvSpPr/>
      </dsp:nvSpPr>
      <dsp:spPr>
        <a:xfrm>
          <a:off x="0" y="3109875"/>
          <a:ext cx="5530850" cy="778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en-US" sz="500" kern="1200" dirty="0"/>
        </a:p>
      </dsp:txBody>
      <dsp:txXfrm>
        <a:off x="0" y="3109875"/>
        <a:ext cx="5530850" cy="7782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1D227D51-204B-ED48-AF9A-0BE9633FE04A}"/>
              </a:ext>
            </a:extLst>
          </p:cNvPr>
          <p:cNvSpPr/>
          <p:nvPr/>
        </p:nvSpPr>
        <p:spPr>
          <a:xfrm>
            <a:off x="5224243" y="1096772"/>
            <a:ext cx="6503180"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ross 49">
            <a:extLst>
              <a:ext uri="{FF2B5EF4-FFF2-40B4-BE49-F238E27FC236}">
                <a16:creationId xmlns:a16="http://schemas.microsoft.com/office/drawing/2014/main" id="{57A23F45-CDAE-8A40-8DE7-92A0BBC119B7}"/>
              </a:ext>
            </a:extLst>
          </p:cNvPr>
          <p:cNvSpPr/>
          <p:nvPr/>
        </p:nvSpPr>
        <p:spPr>
          <a:xfrm>
            <a:off x="5016811" y="5624450"/>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8546383-CCC4-544B-B0D8-DE78DE39BB78}"/>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5D1728-714F-2942-A0D1-82FF9419B496}"/>
              </a:ext>
            </a:extLst>
          </p:cNvPr>
          <p:cNvSpPr>
            <a:spLocks noGrp="1"/>
          </p:cNvSpPr>
          <p:nvPr>
            <p:ph type="ctrTitle"/>
          </p:nvPr>
        </p:nvSpPr>
        <p:spPr>
          <a:xfrm>
            <a:off x="797106" y="1625608"/>
            <a:ext cx="8035342" cy="2722164"/>
          </a:xfrm>
        </p:spPr>
        <p:txBody>
          <a:bodyPr anchor="b"/>
          <a:lstStyle>
            <a:lvl1pPr algn="l">
              <a:defRPr sz="8000" spc="-150"/>
            </a:lvl1pPr>
          </a:lstStyle>
          <a:p>
            <a:r>
              <a:rPr lang="en-US"/>
              <a:t>Click to edit Master title style</a:t>
            </a:r>
          </a:p>
        </p:txBody>
      </p:sp>
      <p:sp>
        <p:nvSpPr>
          <p:cNvPr id="3" name="Subtitle 2">
            <a:extLst>
              <a:ext uri="{FF2B5EF4-FFF2-40B4-BE49-F238E27FC236}">
                <a16:creationId xmlns:a16="http://schemas.microsoft.com/office/drawing/2014/main" id="{5BD072D4-1496-3347-BBF8-5879DF263BBD}"/>
              </a:ext>
            </a:extLst>
          </p:cNvPr>
          <p:cNvSpPr>
            <a:spLocks noGrp="1"/>
          </p:cNvSpPr>
          <p:nvPr>
            <p:ph type="subTitle" idx="1"/>
          </p:nvPr>
        </p:nvSpPr>
        <p:spPr>
          <a:xfrm>
            <a:off x="797106" y="4466845"/>
            <a:ext cx="8035342" cy="88290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BEFC724-B499-364B-AEB5-B6517F6AD52B}"/>
              </a:ext>
            </a:extLst>
          </p:cNvPr>
          <p:cNvSpPr>
            <a:spLocks noGrp="1"/>
          </p:cNvSpPr>
          <p:nvPr>
            <p:ph type="dt" sz="half" idx="10"/>
          </p:nvPr>
        </p:nvSpPr>
        <p:spPr>
          <a:xfrm>
            <a:off x="797105" y="5708747"/>
            <a:ext cx="3882843" cy="365125"/>
          </a:xfrm>
        </p:spPr>
        <p:txBody>
          <a:bodyPr/>
          <a:lstStyle>
            <a:lvl1pPr>
              <a:defRPr sz="1400"/>
            </a:lvl1pPr>
          </a:lstStyle>
          <a:p>
            <a:fld id="{73C3BD54-29B9-3D42-B178-776ED395AA85}" type="datetimeFigureOut">
              <a:rPr lang="en-US" smtClean="0"/>
              <a:pPr/>
              <a:t>12/6/22</a:t>
            </a:fld>
            <a:endParaRPr lang="en-US" sz="1400"/>
          </a:p>
        </p:txBody>
      </p:sp>
      <p:sp>
        <p:nvSpPr>
          <p:cNvPr id="5" name="Footer Placeholder 4">
            <a:extLst>
              <a:ext uri="{FF2B5EF4-FFF2-40B4-BE49-F238E27FC236}">
                <a16:creationId xmlns:a16="http://schemas.microsoft.com/office/drawing/2014/main" id="{8033889C-A4E9-B24E-818F-46A1124C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0F50F-250E-6D45-AEBC-2573FED0C310}"/>
              </a:ext>
            </a:extLst>
          </p:cNvPr>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4217461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9F6C0E12-251D-EA44-BF81-4ABDFBB94321}"/>
              </a:ext>
            </a:extLst>
          </p:cNvPr>
          <p:cNvSpPr/>
          <p:nvPr/>
        </p:nvSpPr>
        <p:spPr>
          <a:xfrm>
            <a:off x="7087169" y="1096772"/>
            <a:ext cx="4652226"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DC5FF4-095A-114E-87B6-73C7ADFF97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1E6EC9-9650-2042-8581-5B4082F941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4A0800-B373-3B40-B187-30AFE44CDD1D}"/>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5" name="Footer Placeholder 4">
            <a:extLst>
              <a:ext uri="{FF2B5EF4-FFF2-40B4-BE49-F238E27FC236}">
                <a16:creationId xmlns:a16="http://schemas.microsoft.com/office/drawing/2014/main" id="{C10A4C1C-C790-B449-8C06-78E8303F94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3E620-F86B-F447-AB06-DDAB39192507}"/>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49" name="Rectangle 48">
            <a:extLst>
              <a:ext uri="{FF2B5EF4-FFF2-40B4-BE49-F238E27FC236}">
                <a16:creationId xmlns:a16="http://schemas.microsoft.com/office/drawing/2014/main" id="{80487CB5-43E0-974C-9DDC-252A8A37107F}"/>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ross 9">
            <a:extLst>
              <a:ext uri="{FF2B5EF4-FFF2-40B4-BE49-F238E27FC236}">
                <a16:creationId xmlns:a16="http://schemas.microsoft.com/office/drawing/2014/main" id="{E9CB83EF-4143-5A45-9B3A-9E70DD50253B}"/>
              </a:ext>
            </a:extLst>
          </p:cNvPr>
          <p:cNvSpPr/>
          <p:nvPr/>
        </p:nvSpPr>
        <p:spPr>
          <a:xfrm>
            <a:off x="11415183"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8929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9DF801-FF8E-6247-9065-D9304CD6093A}"/>
              </a:ext>
            </a:extLst>
          </p:cNvPr>
          <p:cNvSpPr>
            <a:spLocks noGrp="1"/>
          </p:cNvSpPr>
          <p:nvPr>
            <p:ph type="title" orient="vert"/>
          </p:nvPr>
        </p:nvSpPr>
        <p:spPr>
          <a:xfrm>
            <a:off x="9355667" y="1204722"/>
            <a:ext cx="1853360" cy="467664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0E2615-7E4D-AB47-ACE6-236D716D7D24}"/>
              </a:ext>
            </a:extLst>
          </p:cNvPr>
          <p:cNvSpPr>
            <a:spLocks noGrp="1"/>
          </p:cNvSpPr>
          <p:nvPr>
            <p:ph type="body" orient="vert" idx="1"/>
          </p:nvPr>
        </p:nvSpPr>
        <p:spPr>
          <a:xfrm>
            <a:off x="973667" y="1204722"/>
            <a:ext cx="8274047" cy="46969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1F0223-5AC9-374E-BD0C-344F67E2A85B}"/>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5" name="Footer Placeholder 4">
            <a:extLst>
              <a:ext uri="{FF2B5EF4-FFF2-40B4-BE49-F238E27FC236}">
                <a16:creationId xmlns:a16="http://schemas.microsoft.com/office/drawing/2014/main" id="{3EBEDD42-54A1-E648-8829-140EC4C571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8FDF8F-8DBC-8A47-8000-5BA35DF9F903}"/>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51" name="Rectangle 50">
            <a:extLst>
              <a:ext uri="{FF2B5EF4-FFF2-40B4-BE49-F238E27FC236}">
                <a16:creationId xmlns:a16="http://schemas.microsoft.com/office/drawing/2014/main" id="{F2CE2A98-5154-A544-BE2A-FDC0811C19A0}"/>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DC4EC832-8181-5643-8A62-117E43F0E498}"/>
              </a:ext>
            </a:extLst>
          </p:cNvPr>
          <p:cNvSpPr/>
          <p:nvPr/>
        </p:nvSpPr>
        <p:spPr>
          <a:xfrm>
            <a:off x="-1" y="1096772"/>
            <a:ext cx="263565"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ross 9">
            <a:extLst>
              <a:ext uri="{FF2B5EF4-FFF2-40B4-BE49-F238E27FC236}">
                <a16:creationId xmlns:a16="http://schemas.microsoft.com/office/drawing/2014/main" id="{24AF3281-BC22-374D-A461-8B3181F600AA}"/>
              </a:ext>
            </a:extLst>
          </p:cNvPr>
          <p:cNvSpPr/>
          <p:nvPr/>
        </p:nvSpPr>
        <p:spPr>
          <a:xfrm>
            <a:off x="58248"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5928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9F291BE0-7A7E-D04F-974F-9F4577FB2F46}"/>
              </a:ext>
            </a:extLst>
          </p:cNvPr>
          <p:cNvSpPr/>
          <p:nvPr/>
        </p:nvSpPr>
        <p:spPr>
          <a:xfrm>
            <a:off x="6163735" y="1096772"/>
            <a:ext cx="5571066"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ross 49">
            <a:extLst>
              <a:ext uri="{FF2B5EF4-FFF2-40B4-BE49-F238E27FC236}">
                <a16:creationId xmlns:a16="http://schemas.microsoft.com/office/drawing/2014/main" id="{BD33FF1F-6094-0B4A-A3E4-6B0D9283DB44}"/>
              </a:ext>
            </a:extLst>
          </p:cNvPr>
          <p:cNvSpPr/>
          <p:nvPr/>
        </p:nvSpPr>
        <p:spPr>
          <a:xfrm>
            <a:off x="11529484"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B78A6D9C-C7A5-414B-8CB7-E31470D7D280}"/>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D850E-6310-C04D-8CAC-B7FA9F332D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5B7FB3-5DFC-6547-9567-C0ABE874C6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27D2DB-A7B1-204E-8416-E938952BCC83}"/>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5" name="Footer Placeholder 4">
            <a:extLst>
              <a:ext uri="{FF2B5EF4-FFF2-40B4-BE49-F238E27FC236}">
                <a16:creationId xmlns:a16="http://schemas.microsoft.com/office/drawing/2014/main" id="{FD324BA1-E2D0-1E4B-9DB3-664FE27337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AE64B2-36E4-5A4E-A78A-A629829A334F}"/>
              </a:ext>
            </a:extLst>
          </p:cNvPr>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700851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C97F6C6D-13AE-FD40-841C-4AB96460C390}"/>
              </a:ext>
            </a:extLst>
          </p:cNvPr>
          <p:cNvSpPr/>
          <p:nvPr/>
        </p:nvSpPr>
        <p:spPr>
          <a:xfrm>
            <a:off x="4291015" y="1096772"/>
            <a:ext cx="7436404"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ross 49">
            <a:extLst>
              <a:ext uri="{FF2B5EF4-FFF2-40B4-BE49-F238E27FC236}">
                <a16:creationId xmlns:a16="http://schemas.microsoft.com/office/drawing/2014/main" id="{24E27617-2112-2342-9FF1-39F2A241CCCC}"/>
              </a:ext>
            </a:extLst>
          </p:cNvPr>
          <p:cNvSpPr/>
          <p:nvPr/>
        </p:nvSpPr>
        <p:spPr>
          <a:xfrm>
            <a:off x="4086371" y="5624450"/>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C33CE582-7AFE-D048-B5BC-212A12A28F25}"/>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9EAEF4-E84F-CF40-B27B-01E1D2AFC96D}"/>
              </a:ext>
            </a:extLst>
          </p:cNvPr>
          <p:cNvSpPr>
            <a:spLocks noGrp="1"/>
          </p:cNvSpPr>
          <p:nvPr>
            <p:ph type="title"/>
          </p:nvPr>
        </p:nvSpPr>
        <p:spPr>
          <a:xfrm>
            <a:off x="565150" y="1881951"/>
            <a:ext cx="7335836" cy="1987707"/>
          </a:xfrm>
        </p:spPr>
        <p:txBody>
          <a:bodyPr anchor="b"/>
          <a:lstStyle>
            <a:lvl1pPr>
              <a:defRPr sz="6000" spc="-150"/>
            </a:lvl1pPr>
          </a:lstStyle>
          <a:p>
            <a:r>
              <a:rPr lang="en-US" dirty="0"/>
              <a:t>Click to edit Master title style</a:t>
            </a:r>
          </a:p>
        </p:txBody>
      </p:sp>
      <p:sp>
        <p:nvSpPr>
          <p:cNvPr id="3" name="Text Placeholder 2">
            <a:extLst>
              <a:ext uri="{FF2B5EF4-FFF2-40B4-BE49-F238E27FC236}">
                <a16:creationId xmlns:a16="http://schemas.microsoft.com/office/drawing/2014/main" id="{5287B7E1-CC48-2441-975D-F1A5412B8A49}"/>
              </a:ext>
            </a:extLst>
          </p:cNvPr>
          <p:cNvSpPr>
            <a:spLocks noGrp="1"/>
          </p:cNvSpPr>
          <p:nvPr>
            <p:ph type="body" idx="1"/>
          </p:nvPr>
        </p:nvSpPr>
        <p:spPr>
          <a:xfrm>
            <a:off x="565149" y="3869661"/>
            <a:ext cx="7335836" cy="948465"/>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526218-1FCF-7A4D-B138-D1B1DE91A4B7}"/>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5" name="Footer Placeholder 4">
            <a:extLst>
              <a:ext uri="{FF2B5EF4-FFF2-40B4-BE49-F238E27FC236}">
                <a16:creationId xmlns:a16="http://schemas.microsoft.com/office/drawing/2014/main" id="{50984204-038C-FD4B-8E1C-0A9967BF22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359AB9-E1C6-C841-B423-FD2BB13C333F}"/>
              </a:ext>
            </a:extLst>
          </p:cNvPr>
          <p:cNvSpPr>
            <a:spLocks noGrp="1"/>
          </p:cNvSpPr>
          <p:nvPr>
            <p:ph type="sldNum" sz="quarter" idx="12"/>
          </p:nvPr>
        </p:nvSpPr>
        <p:spPr/>
        <p:txBody>
          <a:bodyPr/>
          <a:lstStyle/>
          <a:p>
            <a:fld id="{86BB3423-611C-6944-BA94-F2572F362413}" type="slidenum">
              <a:rPr lang="en-US" smtClean="0"/>
              <a:t>‹#›</a:t>
            </a:fld>
            <a:endParaRPr lang="en-US"/>
          </a:p>
        </p:txBody>
      </p:sp>
    </p:spTree>
    <p:extLst>
      <p:ext uri="{BB962C8B-B14F-4D97-AF65-F5344CB8AC3E}">
        <p14:creationId xmlns:p14="http://schemas.microsoft.com/office/powerpoint/2010/main" val="1836981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B057A-C120-5E4E-BB74-223EB6D005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9EB7BE-6258-C84C-8242-9865D1361C9E}"/>
              </a:ext>
            </a:extLst>
          </p:cNvPr>
          <p:cNvSpPr>
            <a:spLocks noGrp="1"/>
          </p:cNvSpPr>
          <p:nvPr>
            <p:ph sz="half" idx="1"/>
          </p:nvPr>
        </p:nvSpPr>
        <p:spPr>
          <a:xfrm>
            <a:off x="565111" y="2691637"/>
            <a:ext cx="4946643" cy="31897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3D23CD-80DB-5740-AE68-76414CA31A26}"/>
              </a:ext>
            </a:extLst>
          </p:cNvPr>
          <p:cNvSpPr>
            <a:spLocks noGrp="1"/>
          </p:cNvSpPr>
          <p:nvPr>
            <p:ph sz="half" idx="2"/>
          </p:nvPr>
        </p:nvSpPr>
        <p:spPr>
          <a:xfrm>
            <a:off x="6076903" y="2691637"/>
            <a:ext cx="4946639" cy="31897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FE0921-9102-1440-B315-778888723C9D}"/>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6" name="Footer Placeholder 5">
            <a:extLst>
              <a:ext uri="{FF2B5EF4-FFF2-40B4-BE49-F238E27FC236}">
                <a16:creationId xmlns:a16="http://schemas.microsoft.com/office/drawing/2014/main" id="{24D7802F-1937-2F43-8FF4-846135D6FC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609C72-E794-4F4F-8E09-D4883EED7237}"/>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50" name="Rectangle 49">
            <a:extLst>
              <a:ext uri="{FF2B5EF4-FFF2-40B4-BE49-F238E27FC236}">
                <a16:creationId xmlns:a16="http://schemas.microsoft.com/office/drawing/2014/main" id="{FFEFA3E2-0F30-664C-AAE4-DE6526B5C716}"/>
              </a:ext>
            </a:extLst>
          </p:cNvPr>
          <p:cNvSpPr/>
          <p:nvPr/>
        </p:nvSpPr>
        <p:spPr>
          <a:xfrm>
            <a:off x="11738231" y="1096772"/>
            <a:ext cx="453769"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55" name="Rectangle 54">
            <a:extLst>
              <a:ext uri="{FF2B5EF4-FFF2-40B4-BE49-F238E27FC236}">
                <a16:creationId xmlns:a16="http://schemas.microsoft.com/office/drawing/2014/main" id="{0C3D7AFF-BC7E-BA41-9C64-B5F9619C0EA1}"/>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671D2311-E9B8-F041-A7B8-D5696903F22A}"/>
              </a:ext>
            </a:extLst>
          </p:cNvPr>
          <p:cNvSpPr/>
          <p:nvPr/>
        </p:nvSpPr>
        <p:spPr>
          <a:xfrm>
            <a:off x="11531286"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7417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9CA91-F119-0244-888A-95539A84DD6F}"/>
              </a:ext>
            </a:extLst>
          </p:cNvPr>
          <p:cNvSpPr>
            <a:spLocks noGrp="1"/>
          </p:cNvSpPr>
          <p:nvPr>
            <p:ph type="title"/>
          </p:nvPr>
        </p:nvSpPr>
        <p:spPr>
          <a:xfrm>
            <a:off x="565110" y="1204721"/>
            <a:ext cx="8266175" cy="14447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8A3EAC-4422-D548-8D7F-E9944566FBA9}"/>
              </a:ext>
            </a:extLst>
          </p:cNvPr>
          <p:cNvSpPr>
            <a:spLocks noGrp="1"/>
          </p:cNvSpPr>
          <p:nvPr>
            <p:ph type="body" idx="1"/>
          </p:nvPr>
        </p:nvSpPr>
        <p:spPr>
          <a:xfrm>
            <a:off x="565111" y="2691638"/>
            <a:ext cx="4946644" cy="823912"/>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49140CA2-88A9-CC42-A375-8B87E47CC5F9}"/>
              </a:ext>
            </a:extLst>
          </p:cNvPr>
          <p:cNvSpPr>
            <a:spLocks noGrp="1"/>
          </p:cNvSpPr>
          <p:nvPr>
            <p:ph sz="half" idx="2"/>
          </p:nvPr>
        </p:nvSpPr>
        <p:spPr>
          <a:xfrm>
            <a:off x="565111" y="3515550"/>
            <a:ext cx="4946644" cy="23662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5F960C-714E-2E4A-8141-A88F38274E48}"/>
              </a:ext>
            </a:extLst>
          </p:cNvPr>
          <p:cNvSpPr>
            <a:spLocks noGrp="1"/>
          </p:cNvSpPr>
          <p:nvPr>
            <p:ph type="body" sz="quarter" idx="3"/>
          </p:nvPr>
        </p:nvSpPr>
        <p:spPr>
          <a:xfrm>
            <a:off x="6076866" y="2691162"/>
            <a:ext cx="4946644" cy="823912"/>
          </a:xfrm>
        </p:spPr>
        <p:txBody>
          <a:bodyPr anchor="b"/>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97BC24-C907-EC4B-872D-17429A657716}"/>
              </a:ext>
            </a:extLst>
          </p:cNvPr>
          <p:cNvSpPr>
            <a:spLocks noGrp="1"/>
          </p:cNvSpPr>
          <p:nvPr>
            <p:ph sz="quarter" idx="4"/>
          </p:nvPr>
        </p:nvSpPr>
        <p:spPr>
          <a:xfrm>
            <a:off x="6076866" y="3515074"/>
            <a:ext cx="4946644" cy="23662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E2A045-4283-3C47-B125-68CF3B19FB08}"/>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8" name="Footer Placeholder 7">
            <a:extLst>
              <a:ext uri="{FF2B5EF4-FFF2-40B4-BE49-F238E27FC236}">
                <a16:creationId xmlns:a16="http://schemas.microsoft.com/office/drawing/2014/main" id="{7EBC25BC-2C98-574D-BCCD-E36CAB07F2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A5C95A-7789-E042-8471-D442D9BB545F}"/>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52" name="Rectangle 51">
            <a:extLst>
              <a:ext uri="{FF2B5EF4-FFF2-40B4-BE49-F238E27FC236}">
                <a16:creationId xmlns:a16="http://schemas.microsoft.com/office/drawing/2014/main" id="{3DF1BA5B-EDD8-B648-8A3E-E2B3570B1EA0}"/>
              </a:ext>
            </a:extLst>
          </p:cNvPr>
          <p:cNvSpPr/>
          <p:nvPr/>
        </p:nvSpPr>
        <p:spPr>
          <a:xfrm>
            <a:off x="11738231" y="1096772"/>
            <a:ext cx="453769"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57" name="Rectangle 56">
            <a:extLst>
              <a:ext uri="{FF2B5EF4-FFF2-40B4-BE49-F238E27FC236}">
                <a16:creationId xmlns:a16="http://schemas.microsoft.com/office/drawing/2014/main" id="{D7476360-629C-DE48-85B7-F4BE6CC457DB}"/>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ross 13">
            <a:extLst>
              <a:ext uri="{FF2B5EF4-FFF2-40B4-BE49-F238E27FC236}">
                <a16:creationId xmlns:a16="http://schemas.microsoft.com/office/drawing/2014/main" id="{C5F6C588-FC1B-3147-AFA1-CD7D76C5AEAC}"/>
              </a:ext>
            </a:extLst>
          </p:cNvPr>
          <p:cNvSpPr/>
          <p:nvPr/>
        </p:nvSpPr>
        <p:spPr>
          <a:xfrm>
            <a:off x="11531286"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097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15401-5318-7045-8AE3-B1A99F2D82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E2F55F-EB76-AE49-B554-12B65B636A90}"/>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4" name="Footer Placeholder 3">
            <a:extLst>
              <a:ext uri="{FF2B5EF4-FFF2-40B4-BE49-F238E27FC236}">
                <a16:creationId xmlns:a16="http://schemas.microsoft.com/office/drawing/2014/main" id="{86CB6E6E-D81E-C44A-AC54-CBE0134C10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E025B9-9F46-3049-9977-0119B96D393C}"/>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48" name="Rectangle 47">
            <a:extLst>
              <a:ext uri="{FF2B5EF4-FFF2-40B4-BE49-F238E27FC236}">
                <a16:creationId xmlns:a16="http://schemas.microsoft.com/office/drawing/2014/main" id="{65760068-EADA-2B4B-9819-CF981184FAEB}"/>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1DA7622-137E-184A-A93C-8DBB10318AE6}"/>
              </a:ext>
            </a:extLst>
          </p:cNvPr>
          <p:cNvSpPr/>
          <p:nvPr/>
        </p:nvSpPr>
        <p:spPr>
          <a:xfrm>
            <a:off x="11738231" y="1096772"/>
            <a:ext cx="453769"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9" name="Cross 8">
            <a:extLst>
              <a:ext uri="{FF2B5EF4-FFF2-40B4-BE49-F238E27FC236}">
                <a16:creationId xmlns:a16="http://schemas.microsoft.com/office/drawing/2014/main" id="{54FB0990-6F8D-B048-8309-19B0D1A41033}"/>
              </a:ext>
            </a:extLst>
          </p:cNvPr>
          <p:cNvSpPr/>
          <p:nvPr/>
        </p:nvSpPr>
        <p:spPr>
          <a:xfrm>
            <a:off x="11531286"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070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AF81DD-2B1F-3444-8023-DD52318FE9F6}"/>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3" name="Footer Placeholder 2">
            <a:extLst>
              <a:ext uri="{FF2B5EF4-FFF2-40B4-BE49-F238E27FC236}">
                <a16:creationId xmlns:a16="http://schemas.microsoft.com/office/drawing/2014/main" id="{36927EE3-DAA3-D948-B8FD-48417540B5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C4532D4-FFBF-6C47-A6C9-D55196D91B87}"/>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47" name="Rectangle 46">
            <a:extLst>
              <a:ext uri="{FF2B5EF4-FFF2-40B4-BE49-F238E27FC236}">
                <a16:creationId xmlns:a16="http://schemas.microsoft.com/office/drawing/2014/main" id="{DB8D5541-7726-BA46-8BFA-BF6AA8D42BD7}"/>
              </a:ext>
            </a:extLst>
          </p:cNvPr>
          <p:cNvSpPr/>
          <p:nvPr/>
        </p:nvSpPr>
        <p:spPr>
          <a:xfrm>
            <a:off x="-1" y="1096772"/>
            <a:ext cx="263565"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Cross 47">
            <a:extLst>
              <a:ext uri="{FF2B5EF4-FFF2-40B4-BE49-F238E27FC236}">
                <a16:creationId xmlns:a16="http://schemas.microsoft.com/office/drawing/2014/main" id="{97F434CF-7503-CE4F-8426-C312C6315AD0}"/>
              </a:ext>
            </a:extLst>
          </p:cNvPr>
          <p:cNvSpPr/>
          <p:nvPr/>
        </p:nvSpPr>
        <p:spPr>
          <a:xfrm>
            <a:off x="58248"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EDBFB2F-FE34-E349-9484-C275FBE31614}"/>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8696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DCFD-BEE6-AC49-BABD-D8B89C3B69D0}"/>
              </a:ext>
            </a:extLst>
          </p:cNvPr>
          <p:cNvSpPr>
            <a:spLocks noGrp="1"/>
          </p:cNvSpPr>
          <p:nvPr>
            <p:ph type="title"/>
          </p:nvPr>
        </p:nvSpPr>
        <p:spPr>
          <a:xfrm>
            <a:off x="565149" y="1203800"/>
            <a:ext cx="4114800" cy="1077218"/>
          </a:xfrm>
        </p:spPr>
        <p:txBody>
          <a:bodyPr anchor="b">
            <a:normAutofit/>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31DE035-8260-4443-B1D9-A9C8D584039E}"/>
              </a:ext>
            </a:extLst>
          </p:cNvPr>
          <p:cNvSpPr>
            <a:spLocks noGrp="1"/>
          </p:cNvSpPr>
          <p:nvPr>
            <p:ph idx="1"/>
          </p:nvPr>
        </p:nvSpPr>
        <p:spPr>
          <a:xfrm>
            <a:off x="5611813" y="1508252"/>
            <a:ext cx="5606518" cy="4045881"/>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CCC1AA53-7507-D04B-9B8E-6A4F7122ECA5}"/>
              </a:ext>
            </a:extLst>
          </p:cNvPr>
          <p:cNvSpPr>
            <a:spLocks noGrp="1"/>
          </p:cNvSpPr>
          <p:nvPr>
            <p:ph type="body" sz="half" idx="2"/>
          </p:nvPr>
        </p:nvSpPr>
        <p:spPr>
          <a:xfrm>
            <a:off x="565149" y="2368295"/>
            <a:ext cx="4114800" cy="31858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56E11F-3003-0745-ACAB-FAA4E676EFCD}"/>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6" name="Footer Placeholder 5">
            <a:extLst>
              <a:ext uri="{FF2B5EF4-FFF2-40B4-BE49-F238E27FC236}">
                <a16:creationId xmlns:a16="http://schemas.microsoft.com/office/drawing/2014/main" id="{92BC11A6-59AC-FE45-8A1C-9DDC00582A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D6F51E-1A94-034C-BBEE-C26A3AF0E815}"/>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50" name="Rectangle 49">
            <a:extLst>
              <a:ext uri="{FF2B5EF4-FFF2-40B4-BE49-F238E27FC236}">
                <a16:creationId xmlns:a16="http://schemas.microsoft.com/office/drawing/2014/main" id="{50B7D330-76C0-224C-9C3C-27C4D2B0DDB4}"/>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35464D55-5C51-844B-A38A-8143590FB934}"/>
              </a:ext>
            </a:extLst>
          </p:cNvPr>
          <p:cNvSpPr/>
          <p:nvPr/>
        </p:nvSpPr>
        <p:spPr>
          <a:xfrm>
            <a:off x="-1" y="1096772"/>
            <a:ext cx="263565"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FD988250-C554-DE44-B887-57D0B2AA8E37}"/>
              </a:ext>
            </a:extLst>
          </p:cNvPr>
          <p:cNvSpPr/>
          <p:nvPr/>
        </p:nvSpPr>
        <p:spPr>
          <a:xfrm>
            <a:off x="58248"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1729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86C7C-36AD-9A4E-8524-8F44E8839EA8}"/>
              </a:ext>
            </a:extLst>
          </p:cNvPr>
          <p:cNvSpPr>
            <a:spLocks noGrp="1"/>
          </p:cNvSpPr>
          <p:nvPr>
            <p:ph type="title"/>
          </p:nvPr>
        </p:nvSpPr>
        <p:spPr>
          <a:xfrm>
            <a:off x="565149" y="1203800"/>
            <a:ext cx="4114800" cy="1077218"/>
          </a:xfrm>
        </p:spPr>
        <p:txBody>
          <a:bodyPr anchor="b">
            <a:normAutofit/>
          </a:bodyPr>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015248-4C80-3348-A8A9-6C9F5D32FCE3}"/>
              </a:ext>
            </a:extLst>
          </p:cNvPr>
          <p:cNvSpPr>
            <a:spLocks noGrp="1"/>
          </p:cNvSpPr>
          <p:nvPr>
            <p:ph type="pic" idx="1"/>
          </p:nvPr>
        </p:nvSpPr>
        <p:spPr>
          <a:xfrm>
            <a:off x="5631151" y="1096772"/>
            <a:ext cx="6096270" cy="5761228"/>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4B3083-CA16-C54A-B130-7BEE6DF9D815}"/>
              </a:ext>
            </a:extLst>
          </p:cNvPr>
          <p:cNvSpPr>
            <a:spLocks noGrp="1"/>
          </p:cNvSpPr>
          <p:nvPr>
            <p:ph type="body" sz="half" idx="2"/>
          </p:nvPr>
        </p:nvSpPr>
        <p:spPr>
          <a:xfrm>
            <a:off x="565149" y="2370666"/>
            <a:ext cx="4114800" cy="318346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3C6EB5-D7D1-E247-B9D7-D319E5AAB962}"/>
              </a:ext>
            </a:extLst>
          </p:cNvPr>
          <p:cNvSpPr>
            <a:spLocks noGrp="1"/>
          </p:cNvSpPr>
          <p:nvPr>
            <p:ph type="dt" sz="half" idx="10"/>
          </p:nvPr>
        </p:nvSpPr>
        <p:spPr/>
        <p:txBody>
          <a:bodyPr/>
          <a:lstStyle/>
          <a:p>
            <a:fld id="{73C3BD54-29B9-3D42-B178-776ED395AA85}" type="datetimeFigureOut">
              <a:rPr lang="en-US" smtClean="0"/>
              <a:t>12/6/22</a:t>
            </a:fld>
            <a:endParaRPr lang="en-US"/>
          </a:p>
        </p:txBody>
      </p:sp>
      <p:sp>
        <p:nvSpPr>
          <p:cNvPr id="6" name="Footer Placeholder 5">
            <a:extLst>
              <a:ext uri="{FF2B5EF4-FFF2-40B4-BE49-F238E27FC236}">
                <a16:creationId xmlns:a16="http://schemas.microsoft.com/office/drawing/2014/main" id="{75FBF6CC-F5C4-9847-BADB-8B7441C8F3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63FE4-B2F5-7741-B517-533F1C98CE1B}"/>
              </a:ext>
            </a:extLst>
          </p:cNvPr>
          <p:cNvSpPr>
            <a:spLocks noGrp="1"/>
          </p:cNvSpPr>
          <p:nvPr>
            <p:ph type="sldNum" sz="quarter" idx="12"/>
          </p:nvPr>
        </p:nvSpPr>
        <p:spPr/>
        <p:txBody>
          <a:bodyPr/>
          <a:lstStyle/>
          <a:p>
            <a:fld id="{86BB3423-611C-6944-BA94-F2572F362413}" type="slidenum">
              <a:rPr lang="en-US" smtClean="0"/>
              <a:t>‹#›</a:t>
            </a:fld>
            <a:endParaRPr lang="en-US"/>
          </a:p>
        </p:txBody>
      </p:sp>
      <p:sp>
        <p:nvSpPr>
          <p:cNvPr id="54" name="Rectangle 53">
            <a:extLst>
              <a:ext uri="{FF2B5EF4-FFF2-40B4-BE49-F238E27FC236}">
                <a16:creationId xmlns:a16="http://schemas.microsoft.com/office/drawing/2014/main" id="{AB80A771-7D8E-0F4A-93A3-B977667D338E}"/>
              </a:ext>
            </a:extLst>
          </p:cNvPr>
          <p:cNvSpPr/>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C9320FA-0E3A-2749-9085-DF30FA26F4BD}"/>
              </a:ext>
            </a:extLst>
          </p:cNvPr>
          <p:cNvSpPr/>
          <p:nvPr/>
        </p:nvSpPr>
        <p:spPr>
          <a:xfrm>
            <a:off x="-1" y="1096772"/>
            <a:ext cx="263565" cy="57612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5A3DF5D0-8A2C-A049-9132-EE1EF7D014D4}"/>
              </a:ext>
            </a:extLst>
          </p:cNvPr>
          <p:cNvSpPr/>
          <p:nvPr/>
        </p:nvSpPr>
        <p:spPr>
          <a:xfrm>
            <a:off x="58248"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3083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952BFD-D607-6845-9C7B-1C8D3B4EE760}"/>
              </a:ext>
            </a:extLst>
          </p:cNvPr>
          <p:cNvSpPr>
            <a:spLocks noGrp="1"/>
          </p:cNvSpPr>
          <p:nvPr>
            <p:ph type="title"/>
          </p:nvPr>
        </p:nvSpPr>
        <p:spPr>
          <a:xfrm>
            <a:off x="565149" y="1204721"/>
            <a:ext cx="8267296" cy="144655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EEBB52FF-3B04-8245-BF0B-89C9E293362A}"/>
              </a:ext>
            </a:extLst>
          </p:cNvPr>
          <p:cNvSpPr>
            <a:spLocks noGrp="1"/>
          </p:cNvSpPr>
          <p:nvPr>
            <p:ph type="body" idx="1"/>
          </p:nvPr>
        </p:nvSpPr>
        <p:spPr>
          <a:xfrm>
            <a:off x="565150" y="2691638"/>
            <a:ext cx="8267296" cy="318858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DA99BFE-CBDD-C344-A21E-44A52F11B662}"/>
              </a:ext>
            </a:extLst>
          </p:cNvPr>
          <p:cNvSpPr>
            <a:spLocks noGrp="1"/>
          </p:cNvSpPr>
          <p:nvPr>
            <p:ph type="dt" sz="half" idx="2"/>
          </p:nvPr>
        </p:nvSpPr>
        <p:spPr>
          <a:xfrm>
            <a:off x="565149" y="5949696"/>
            <a:ext cx="4114800" cy="365125"/>
          </a:xfrm>
          <a:prstGeom prst="rect">
            <a:avLst/>
          </a:prstGeom>
        </p:spPr>
        <p:txBody>
          <a:bodyPr vert="horz" lIns="91440" tIns="45720" rIns="91440" bIns="45720" rtlCol="0" anchor="ctr" anchorCtr="0"/>
          <a:lstStyle>
            <a:lvl1pPr algn="l">
              <a:defRPr lang="en-US" sz="1050" smtClean="0">
                <a:latin typeface="+mn-lt"/>
              </a:defRPr>
            </a:lvl1pPr>
          </a:lstStyle>
          <a:p>
            <a:fld id="{73C3BD54-29B9-3D42-B178-776ED395AA85}" type="datetimeFigureOut">
              <a:rPr lang="en-US" smtClean="0"/>
              <a:pPr/>
              <a:t>12/6/22</a:t>
            </a:fld>
            <a:endParaRPr lang="en-US" dirty="0"/>
          </a:p>
        </p:txBody>
      </p:sp>
      <p:sp>
        <p:nvSpPr>
          <p:cNvPr id="5" name="Footer Placeholder 4">
            <a:extLst>
              <a:ext uri="{FF2B5EF4-FFF2-40B4-BE49-F238E27FC236}">
                <a16:creationId xmlns:a16="http://schemas.microsoft.com/office/drawing/2014/main" id="{BDC371C0-3DCE-0743-946F-C7540DD7895F}"/>
              </a:ext>
            </a:extLst>
          </p:cNvPr>
          <p:cNvSpPr>
            <a:spLocks noGrp="1"/>
          </p:cNvSpPr>
          <p:nvPr>
            <p:ph type="ftr" sz="quarter" idx="3"/>
          </p:nvPr>
        </p:nvSpPr>
        <p:spPr>
          <a:xfrm>
            <a:off x="565150" y="543179"/>
            <a:ext cx="4114800" cy="246888"/>
          </a:xfrm>
          <a:prstGeom prst="rect">
            <a:avLst/>
          </a:prstGeom>
        </p:spPr>
        <p:txBody>
          <a:bodyPr vert="horz" lIns="91440" tIns="45720" rIns="91440" bIns="45720" rtlCol="0" anchor="ctr" anchorCtr="0"/>
          <a:lstStyle>
            <a:lvl1pPr algn="l">
              <a:defRPr lang="en-US" sz="1050">
                <a:latin typeface="+mn-lt"/>
              </a:defRPr>
            </a:lvl1pPr>
          </a:lstStyle>
          <a:p>
            <a:endParaRPr lang="en-US" dirty="0"/>
          </a:p>
        </p:txBody>
      </p:sp>
      <p:sp>
        <p:nvSpPr>
          <p:cNvPr id="6" name="Slide Number Placeholder 5">
            <a:extLst>
              <a:ext uri="{FF2B5EF4-FFF2-40B4-BE49-F238E27FC236}">
                <a16:creationId xmlns:a16="http://schemas.microsoft.com/office/drawing/2014/main" id="{E6E32ADB-4517-194F-8B4B-A9D26B3C02E3}"/>
              </a:ext>
            </a:extLst>
          </p:cNvPr>
          <p:cNvSpPr>
            <a:spLocks noGrp="1"/>
          </p:cNvSpPr>
          <p:nvPr>
            <p:ph type="sldNum" sz="quarter" idx="4"/>
          </p:nvPr>
        </p:nvSpPr>
        <p:spPr>
          <a:xfrm>
            <a:off x="10813024" y="511175"/>
            <a:ext cx="914400" cy="310896"/>
          </a:xfrm>
          <a:prstGeom prst="rect">
            <a:avLst/>
          </a:prstGeom>
        </p:spPr>
        <p:txBody>
          <a:bodyPr vert="horz" lIns="91440" tIns="45720" rIns="91440" bIns="45720" rtlCol="0" anchor="ctr"/>
          <a:lstStyle>
            <a:lvl1pPr algn="r">
              <a:defRPr sz="1400" b="0" i="0">
                <a:solidFill>
                  <a:schemeClr val="tx1"/>
                </a:solidFill>
                <a:latin typeface="+mn-lt"/>
              </a:defRPr>
            </a:lvl1pPr>
          </a:lstStyle>
          <a:p>
            <a:fld id="{86BB3423-611C-6944-BA94-F2572F362413}" type="slidenum">
              <a:rPr lang="en-US" smtClean="0"/>
              <a:pPr/>
              <a:t>‹#›</a:t>
            </a:fld>
            <a:endParaRPr lang="en-US"/>
          </a:p>
        </p:txBody>
      </p:sp>
    </p:spTree>
    <p:extLst>
      <p:ext uri="{BB962C8B-B14F-4D97-AF65-F5344CB8AC3E}">
        <p14:creationId xmlns:p14="http://schemas.microsoft.com/office/powerpoint/2010/main" val="314580712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System Font Regular"/>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System Font Regular"/>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System Font Regular"/>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A2C65D-0168-1245-86C8-62A8A6F7B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DC94DC-9F59-C0DA-E857-51FAA750AB2C}"/>
              </a:ext>
            </a:extLst>
          </p:cNvPr>
          <p:cNvSpPr>
            <a:spLocks noGrp="1"/>
          </p:cNvSpPr>
          <p:nvPr>
            <p:ph type="ctrTitle"/>
          </p:nvPr>
        </p:nvSpPr>
        <p:spPr>
          <a:xfrm>
            <a:off x="6562614" y="1639675"/>
            <a:ext cx="5180276" cy="2722164"/>
          </a:xfrm>
        </p:spPr>
        <p:txBody>
          <a:bodyPr>
            <a:normAutofit fontScale="90000"/>
          </a:bodyPr>
          <a:lstStyle/>
          <a:p>
            <a:pPr algn="ctr"/>
            <a:br>
              <a:rPr lang="en-US" b="1" dirty="0"/>
            </a:br>
            <a:r>
              <a:rPr lang="en-US" b="1" dirty="0"/>
              <a:t>Dry Beans Classification</a:t>
            </a:r>
          </a:p>
        </p:txBody>
      </p:sp>
      <p:sp>
        <p:nvSpPr>
          <p:cNvPr id="3" name="Subtitle 2">
            <a:extLst>
              <a:ext uri="{FF2B5EF4-FFF2-40B4-BE49-F238E27FC236}">
                <a16:creationId xmlns:a16="http://schemas.microsoft.com/office/drawing/2014/main" id="{55238AF1-23F0-AD7A-1F6A-2C71BF287CA1}"/>
              </a:ext>
            </a:extLst>
          </p:cNvPr>
          <p:cNvSpPr>
            <a:spLocks noGrp="1"/>
          </p:cNvSpPr>
          <p:nvPr>
            <p:ph type="subTitle" idx="1"/>
          </p:nvPr>
        </p:nvSpPr>
        <p:spPr>
          <a:xfrm>
            <a:off x="6824892" y="4678568"/>
            <a:ext cx="4655719" cy="1862703"/>
          </a:xfrm>
        </p:spPr>
        <p:txBody>
          <a:bodyPr>
            <a:normAutofit fontScale="47500" lnSpcReduction="20000"/>
          </a:bodyPr>
          <a:lstStyle/>
          <a:p>
            <a:pPr algn="ctr"/>
            <a:r>
              <a:rPr lang="en-US" sz="4800" dirty="0">
                <a:latin typeface="Arial" panose="020B0604020202020204" pitchFamily="34" charset="0"/>
                <a:cs typeface="Arial" panose="020B0604020202020204" pitchFamily="34" charset="0"/>
              </a:rPr>
              <a:t>AJAY ATHITYA RAMANATHAN </a:t>
            </a:r>
          </a:p>
          <a:p>
            <a:pPr algn="ctr"/>
            <a:r>
              <a:rPr lang="en-US" sz="4800" dirty="0">
                <a:latin typeface="Arial" panose="020B0604020202020204" pitchFamily="34" charset="0"/>
                <a:cs typeface="Arial" panose="020B0604020202020204" pitchFamily="34" charset="0"/>
              </a:rPr>
              <a:t>RIDDHI GUPTA</a:t>
            </a:r>
            <a:endParaRPr lang="en-US" sz="4800" u="sng" dirty="0">
              <a:latin typeface="Arial" panose="020B0604020202020204" pitchFamily="34" charset="0"/>
              <a:cs typeface="Arial" panose="020B0604020202020204" pitchFamily="34" charset="0"/>
            </a:endParaRPr>
          </a:p>
          <a:p>
            <a:pPr algn="ctr"/>
            <a:r>
              <a:rPr lang="en-US" sz="4800" dirty="0">
                <a:latin typeface="Arial" panose="020B0604020202020204" pitchFamily="34" charset="0"/>
                <a:cs typeface="Arial" panose="020B0604020202020204" pitchFamily="34" charset="0"/>
              </a:rPr>
              <a:t>HIMANI THAKKER</a:t>
            </a:r>
          </a:p>
          <a:p>
            <a:pPr algn="ctr"/>
            <a:r>
              <a:rPr lang="en-US" sz="4800" dirty="0">
                <a:latin typeface="Arial" panose="020B0604020202020204" pitchFamily="34" charset="0"/>
                <a:cs typeface="Arial" panose="020B0604020202020204" pitchFamily="34" charset="0"/>
              </a:rPr>
              <a:t>MONIL RAWKA</a:t>
            </a:r>
          </a:p>
          <a:p>
            <a:pPr marL="342900" indent="-342900" algn="ctr">
              <a:buFont typeface="Arial" panose="020B0604020202020204" pitchFamily="34" charset="0"/>
              <a:buChar char="•"/>
            </a:pPr>
            <a:endParaRPr lang="en-US" dirty="0"/>
          </a:p>
        </p:txBody>
      </p:sp>
      <p:pic>
        <p:nvPicPr>
          <p:cNvPr id="4" name="Picture 3" descr="A web of dots connected">
            <a:extLst>
              <a:ext uri="{FF2B5EF4-FFF2-40B4-BE49-F238E27FC236}">
                <a16:creationId xmlns:a16="http://schemas.microsoft.com/office/drawing/2014/main" id="{FBD97A5A-C596-0A75-33DC-78081840CBB7}"/>
              </a:ext>
            </a:extLst>
          </p:cNvPr>
          <p:cNvPicPr>
            <a:picLocks noChangeAspect="1"/>
          </p:cNvPicPr>
          <p:nvPr/>
        </p:nvPicPr>
        <p:blipFill rotWithShape="1">
          <a:blip r:embed="rId2"/>
          <a:srcRect l="40719" r="19881" b="1"/>
          <a:stretch/>
        </p:blipFill>
        <p:spPr>
          <a:xfrm>
            <a:off x="20" y="10"/>
            <a:ext cx="6038037" cy="6857990"/>
          </a:xfrm>
          <a:prstGeom prst="rect">
            <a:avLst/>
          </a:prstGeom>
        </p:spPr>
      </p:pic>
      <p:sp>
        <p:nvSpPr>
          <p:cNvPr id="11" name="Cross 10">
            <a:extLst>
              <a:ext uri="{FF2B5EF4-FFF2-40B4-BE49-F238E27FC236}">
                <a16:creationId xmlns:a16="http://schemas.microsoft.com/office/drawing/2014/main" id="{12E8ED90-6D42-AE40-963A-3924EE2073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30625" y="5623560"/>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55E9273-3717-C94C-9BFF-75E87E47C4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B8BA1C1-C7A9-2D7B-3601-8AE996098ACD}"/>
              </a:ext>
            </a:extLst>
          </p:cNvPr>
          <p:cNvSpPr txBox="1"/>
          <p:nvPr/>
        </p:nvSpPr>
        <p:spPr>
          <a:xfrm>
            <a:off x="6103763" y="1096772"/>
            <a:ext cx="6097978" cy="707886"/>
          </a:xfrm>
          <a:prstGeom prst="rect">
            <a:avLst/>
          </a:prstGeom>
          <a:noFill/>
        </p:spPr>
        <p:txBody>
          <a:bodyPr wrap="square">
            <a:spAutoFit/>
          </a:bodyPr>
          <a:lstStyle/>
          <a:p>
            <a:pPr algn="ctr"/>
            <a:r>
              <a:rPr lang="en-US" sz="4000" b="1" dirty="0">
                <a:latin typeface="+mj-lt"/>
              </a:rPr>
              <a:t>Group 14 </a:t>
            </a:r>
          </a:p>
        </p:txBody>
      </p:sp>
    </p:spTree>
    <p:extLst>
      <p:ext uri="{BB962C8B-B14F-4D97-AF65-F5344CB8AC3E}">
        <p14:creationId xmlns:p14="http://schemas.microsoft.com/office/powerpoint/2010/main" val="22515985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AAE32-612B-B8F1-C289-B147F122D54C}"/>
              </a:ext>
            </a:extLst>
          </p:cNvPr>
          <p:cNvSpPr>
            <a:spLocks noGrp="1"/>
          </p:cNvSpPr>
          <p:nvPr>
            <p:ph type="title"/>
          </p:nvPr>
        </p:nvSpPr>
        <p:spPr>
          <a:xfrm>
            <a:off x="565150" y="337822"/>
            <a:ext cx="8267296" cy="1446550"/>
          </a:xfrm>
        </p:spPr>
        <p:txBody>
          <a:bodyPr/>
          <a:lstStyle/>
          <a:p>
            <a:r>
              <a:rPr lang="en-US" dirty="0"/>
              <a:t>PCA</a:t>
            </a:r>
          </a:p>
        </p:txBody>
      </p:sp>
      <p:sp>
        <p:nvSpPr>
          <p:cNvPr id="3" name="Content Placeholder 2">
            <a:extLst>
              <a:ext uri="{FF2B5EF4-FFF2-40B4-BE49-F238E27FC236}">
                <a16:creationId xmlns:a16="http://schemas.microsoft.com/office/drawing/2014/main" id="{948735B3-15AE-DBDF-137D-17331B28A4BF}"/>
              </a:ext>
            </a:extLst>
          </p:cNvPr>
          <p:cNvSpPr>
            <a:spLocks noGrp="1"/>
          </p:cNvSpPr>
          <p:nvPr>
            <p:ph idx="1"/>
          </p:nvPr>
        </p:nvSpPr>
        <p:spPr>
          <a:xfrm>
            <a:off x="482023" y="1147845"/>
            <a:ext cx="5613977" cy="5134201"/>
          </a:xfrm>
        </p:spPr>
        <p:txBody>
          <a:bodyPr>
            <a:normAutofit fontScale="92500" lnSpcReduction="10000"/>
          </a:bodyPr>
          <a:lstStyle/>
          <a:p>
            <a:pPr marL="0" indent="0" algn="just">
              <a:lnSpc>
                <a:spcPct val="150000"/>
              </a:lnSpc>
              <a:buNone/>
            </a:pPr>
            <a:r>
              <a:rPr lang="en-US" sz="2400" dirty="0">
                <a:effectLst/>
              </a:rPr>
              <a:t>Principal component analysis (PCA) is a technique that transforms high-dimensions data into lower-dimensions while retaining as much information as possible.</a:t>
            </a:r>
          </a:p>
          <a:p>
            <a:pPr marL="0" indent="0" algn="just">
              <a:lnSpc>
                <a:spcPct val="150000"/>
              </a:lnSpc>
              <a:buNone/>
            </a:pPr>
            <a:r>
              <a:rPr lang="en-US" sz="2400" dirty="0"/>
              <a:t>P</a:t>
            </a:r>
            <a:r>
              <a:rPr lang="en-US" sz="2400" dirty="0">
                <a:effectLst/>
              </a:rPr>
              <a:t>rincipal component analysis proceeds in this fashion, with each new component accounting for progressively smaller and smaller amounts of variance (this is why only the first few components are usually retained and interpreted).</a:t>
            </a:r>
            <a:endParaRPr lang="en-US" sz="2400" dirty="0"/>
          </a:p>
          <a:p>
            <a:endParaRPr lang="en-US" dirty="0"/>
          </a:p>
        </p:txBody>
      </p:sp>
      <p:pic>
        <p:nvPicPr>
          <p:cNvPr id="1026" name="Picture 2">
            <a:extLst>
              <a:ext uri="{FF2B5EF4-FFF2-40B4-BE49-F238E27FC236}">
                <a16:creationId xmlns:a16="http://schemas.microsoft.com/office/drawing/2014/main" id="{2C6E10D7-4007-E1AA-DAAA-4E297C2F50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2680" y="2267249"/>
            <a:ext cx="4714505" cy="3531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346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A84CB-9CC8-7CEC-FBED-AFC46C5587DA}"/>
              </a:ext>
            </a:extLst>
          </p:cNvPr>
          <p:cNvSpPr>
            <a:spLocks noGrp="1"/>
          </p:cNvSpPr>
          <p:nvPr>
            <p:ph type="title"/>
          </p:nvPr>
        </p:nvSpPr>
        <p:spPr>
          <a:xfrm>
            <a:off x="565150" y="254501"/>
            <a:ext cx="8267296" cy="1446550"/>
          </a:xfrm>
        </p:spPr>
        <p:txBody>
          <a:bodyPr/>
          <a:lstStyle/>
          <a:p>
            <a:r>
              <a:rPr lang="en-US" dirty="0"/>
              <a:t>PCA</a:t>
            </a:r>
          </a:p>
        </p:txBody>
      </p:sp>
      <p:sp>
        <p:nvSpPr>
          <p:cNvPr id="3" name="Content Placeholder 2">
            <a:extLst>
              <a:ext uri="{FF2B5EF4-FFF2-40B4-BE49-F238E27FC236}">
                <a16:creationId xmlns:a16="http://schemas.microsoft.com/office/drawing/2014/main" id="{1BC0D781-9648-0DCC-2813-E7D14E3D4F9B}"/>
              </a:ext>
            </a:extLst>
          </p:cNvPr>
          <p:cNvSpPr>
            <a:spLocks noGrp="1"/>
          </p:cNvSpPr>
          <p:nvPr>
            <p:ph idx="1"/>
          </p:nvPr>
        </p:nvSpPr>
        <p:spPr>
          <a:xfrm>
            <a:off x="565150" y="1242848"/>
            <a:ext cx="5530850" cy="5466709"/>
          </a:xfrm>
        </p:spPr>
        <p:txBody>
          <a:bodyPr/>
          <a:lstStyle/>
          <a:p>
            <a:r>
              <a:rPr lang="en-US" sz="2400" dirty="0">
                <a:effectLst/>
                <a:ea typeface="Times New Roman" panose="02020603050405020304" pitchFamily="18" charset="0"/>
              </a:rPr>
              <a:t>This is accomplished by producing fresh, uncorrelated variables that maximize variance one after the other. The components are created as linear mixtures or combinations of the basic variables, acting as new variables. The top four components account for more than 95% of the variance in the dataset, according to the principal component analysis shown below. Nearly all the volatility in the data can be explained by the first four components.</a:t>
            </a:r>
            <a:endParaRPr lang="en-US" sz="2400" dirty="0">
              <a:effectLst/>
              <a:ea typeface="Arial" panose="020B0604020202020204" pitchFamily="34" charset="0"/>
            </a:endParaRPr>
          </a:p>
          <a:p>
            <a:endParaRPr lang="en-US" dirty="0"/>
          </a:p>
        </p:txBody>
      </p:sp>
      <p:pic>
        <p:nvPicPr>
          <p:cNvPr id="4" name="image2.png" descr="Chart, bar chart, histogram&#10;&#10;Description automatically generated">
            <a:extLst>
              <a:ext uri="{FF2B5EF4-FFF2-40B4-BE49-F238E27FC236}">
                <a16:creationId xmlns:a16="http://schemas.microsoft.com/office/drawing/2014/main" id="{70C7F66E-286D-C0B6-862A-EC8F1B367BFE}"/>
              </a:ext>
            </a:extLst>
          </p:cNvPr>
          <p:cNvPicPr>
            <a:picLocks/>
          </p:cNvPicPr>
          <p:nvPr/>
        </p:nvPicPr>
        <p:blipFill>
          <a:blip r:embed="rId2"/>
          <a:stretch>
            <a:fillRect/>
          </a:stretch>
        </p:blipFill>
        <p:spPr>
          <a:xfrm>
            <a:off x="6587422" y="1317159"/>
            <a:ext cx="4490048" cy="2722722"/>
          </a:xfrm>
          <a:prstGeom prst="rect">
            <a:avLst/>
          </a:prstGeom>
        </p:spPr>
      </p:pic>
      <p:sp>
        <p:nvSpPr>
          <p:cNvPr id="5" name="TextBox 4">
            <a:extLst>
              <a:ext uri="{FF2B5EF4-FFF2-40B4-BE49-F238E27FC236}">
                <a16:creationId xmlns:a16="http://schemas.microsoft.com/office/drawing/2014/main" id="{C6B7A61D-999B-A00C-EF90-945AF1BED3FD}"/>
              </a:ext>
            </a:extLst>
          </p:cNvPr>
          <p:cNvSpPr txBox="1"/>
          <p:nvPr/>
        </p:nvSpPr>
        <p:spPr>
          <a:xfrm>
            <a:off x="7393938" y="4443969"/>
            <a:ext cx="2877015" cy="2308324"/>
          </a:xfrm>
          <a:prstGeom prst="rect">
            <a:avLst/>
          </a:prstGeom>
          <a:noFill/>
        </p:spPr>
        <p:txBody>
          <a:bodyPr wrap="square" rtlCol="0">
            <a:spAutoFit/>
          </a:bodyPr>
          <a:lstStyle/>
          <a:p>
            <a:r>
              <a:rPr lang="en-US" b="1" i="0" u="none" strike="noStrike" dirty="0">
                <a:solidFill>
                  <a:srgbClr val="212121"/>
                </a:solidFill>
                <a:effectLst/>
              </a:rPr>
              <a:t>Explained Variance Captured</a:t>
            </a:r>
          </a:p>
          <a:p>
            <a:endParaRPr lang="en-US" b="0" i="0" u="none" strike="noStrike" dirty="0">
              <a:solidFill>
                <a:srgbClr val="212121"/>
              </a:solidFill>
              <a:effectLst/>
            </a:endParaRPr>
          </a:p>
          <a:p>
            <a:r>
              <a:rPr lang="en-US" b="0" i="0" u="none" strike="noStrike" dirty="0">
                <a:solidFill>
                  <a:srgbClr val="212121"/>
                </a:solidFill>
                <a:effectLst/>
              </a:rPr>
              <a:t>PC0 – 55%</a:t>
            </a:r>
          </a:p>
          <a:p>
            <a:r>
              <a:rPr lang="en-US" dirty="0">
                <a:solidFill>
                  <a:srgbClr val="212121"/>
                </a:solidFill>
              </a:rPr>
              <a:t>PC1 – 26%</a:t>
            </a:r>
          </a:p>
          <a:p>
            <a:r>
              <a:rPr lang="en-US" b="0" i="0" u="none" strike="noStrike" dirty="0">
                <a:solidFill>
                  <a:srgbClr val="212121"/>
                </a:solidFill>
                <a:effectLst/>
              </a:rPr>
              <a:t>PC2 – 8%</a:t>
            </a:r>
          </a:p>
          <a:p>
            <a:r>
              <a:rPr lang="en-US" b="0" i="0" u="none" strike="noStrike" dirty="0">
                <a:solidFill>
                  <a:srgbClr val="212121"/>
                </a:solidFill>
                <a:effectLst/>
              </a:rPr>
              <a:t>PC3 – 5%</a:t>
            </a:r>
          </a:p>
          <a:p>
            <a:endParaRPr lang="en-US" dirty="0"/>
          </a:p>
        </p:txBody>
      </p:sp>
    </p:spTree>
    <p:extLst>
      <p:ext uri="{BB962C8B-B14F-4D97-AF65-F5344CB8AC3E}">
        <p14:creationId xmlns:p14="http://schemas.microsoft.com/office/powerpoint/2010/main" val="3674263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D9743-B61B-D313-7E30-C217AB3E5AA1}"/>
              </a:ext>
            </a:extLst>
          </p:cNvPr>
          <p:cNvSpPr>
            <a:spLocks noGrp="1"/>
          </p:cNvSpPr>
          <p:nvPr>
            <p:ph type="title"/>
          </p:nvPr>
        </p:nvSpPr>
        <p:spPr/>
        <p:txBody>
          <a:bodyPr/>
          <a:lstStyle/>
          <a:p>
            <a:r>
              <a:rPr lang="en-US" dirty="0"/>
              <a:t>Final Dataset Variations</a:t>
            </a:r>
          </a:p>
        </p:txBody>
      </p:sp>
      <p:sp>
        <p:nvSpPr>
          <p:cNvPr id="3" name="Content Placeholder 2">
            <a:extLst>
              <a:ext uri="{FF2B5EF4-FFF2-40B4-BE49-F238E27FC236}">
                <a16:creationId xmlns:a16="http://schemas.microsoft.com/office/drawing/2014/main" id="{649BFC5E-955A-6762-4896-DCA71CD19826}"/>
              </a:ext>
            </a:extLst>
          </p:cNvPr>
          <p:cNvSpPr>
            <a:spLocks noGrp="1"/>
          </p:cNvSpPr>
          <p:nvPr>
            <p:ph idx="1"/>
          </p:nvPr>
        </p:nvSpPr>
        <p:spPr>
          <a:xfrm>
            <a:off x="565150" y="2691638"/>
            <a:ext cx="5530850" cy="3188586"/>
          </a:xfrm>
        </p:spPr>
        <p:txBody>
          <a:bodyPr/>
          <a:lstStyle/>
          <a:p>
            <a:r>
              <a:rPr lang="en-US" b="1" dirty="0"/>
              <a:t>Baseline Dataset </a:t>
            </a:r>
          </a:p>
          <a:p>
            <a:pPr marL="0" indent="0">
              <a:buNone/>
            </a:pPr>
            <a:r>
              <a:rPr lang="en-US" dirty="0"/>
              <a:t>No PCA, Standardized, No Columns Dropped</a:t>
            </a:r>
          </a:p>
          <a:p>
            <a:pPr marL="0" indent="0">
              <a:buNone/>
            </a:pPr>
            <a:endParaRPr lang="en-US" dirty="0"/>
          </a:p>
          <a:p>
            <a:pPr>
              <a:buFontTx/>
              <a:buChar char="-"/>
            </a:pPr>
            <a:r>
              <a:rPr lang="en-US" b="1" dirty="0"/>
              <a:t>PCA Dataset</a:t>
            </a:r>
          </a:p>
          <a:p>
            <a:pPr marL="0" indent="0">
              <a:buNone/>
            </a:pPr>
            <a:r>
              <a:rPr lang="en-US" dirty="0"/>
              <a:t>First 4 Principal components (95% explained variance)</a:t>
            </a:r>
          </a:p>
          <a:p>
            <a:endParaRPr lang="en-US" dirty="0"/>
          </a:p>
        </p:txBody>
      </p:sp>
      <p:sp>
        <p:nvSpPr>
          <p:cNvPr id="5" name="TextBox 4">
            <a:extLst>
              <a:ext uri="{FF2B5EF4-FFF2-40B4-BE49-F238E27FC236}">
                <a16:creationId xmlns:a16="http://schemas.microsoft.com/office/drawing/2014/main" id="{73308EF7-B36E-4B2A-C576-0FDBAD09E076}"/>
              </a:ext>
            </a:extLst>
          </p:cNvPr>
          <p:cNvSpPr txBox="1"/>
          <p:nvPr/>
        </p:nvSpPr>
        <p:spPr>
          <a:xfrm>
            <a:off x="6288626" y="2548493"/>
            <a:ext cx="4705006" cy="1938992"/>
          </a:xfrm>
          <a:prstGeom prst="rect">
            <a:avLst/>
          </a:prstGeom>
          <a:noFill/>
        </p:spPr>
        <p:txBody>
          <a:bodyPr wrap="none" rtlCol="0">
            <a:spAutoFit/>
          </a:bodyPr>
          <a:lstStyle/>
          <a:p>
            <a:r>
              <a:rPr lang="en-US" sz="2400" b="1" dirty="0"/>
              <a:t>Skipped Steps</a:t>
            </a:r>
          </a:p>
          <a:p>
            <a:endParaRPr lang="en-US" sz="2400" b="1" dirty="0"/>
          </a:p>
          <a:p>
            <a:pPr marL="285750" indent="-285750">
              <a:buFont typeface="Arial" panose="020B0604020202020204" pitchFamily="34" charset="0"/>
              <a:buChar char="•"/>
            </a:pPr>
            <a:r>
              <a:rPr lang="en-US" sz="2400" dirty="0"/>
              <a:t>No outlier removal</a:t>
            </a:r>
          </a:p>
          <a:p>
            <a:pPr marL="285750" indent="-285750">
              <a:buFont typeface="Arial" panose="020B0604020202020204" pitchFamily="34" charset="0"/>
              <a:buChar char="•"/>
            </a:pPr>
            <a:r>
              <a:rPr lang="en-US" sz="2400" dirty="0"/>
              <a:t>No Feature dropped in Baseline </a:t>
            </a:r>
          </a:p>
          <a:p>
            <a:r>
              <a:rPr lang="en-US" sz="2400" dirty="0"/>
              <a:t>dataset</a:t>
            </a:r>
          </a:p>
        </p:txBody>
      </p:sp>
    </p:spTree>
    <p:extLst>
      <p:ext uri="{BB962C8B-B14F-4D97-AF65-F5344CB8AC3E}">
        <p14:creationId xmlns:p14="http://schemas.microsoft.com/office/powerpoint/2010/main" val="1875619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BA72D-7376-90FE-5AF9-AD57D9F4AB15}"/>
              </a:ext>
            </a:extLst>
          </p:cNvPr>
          <p:cNvSpPr>
            <a:spLocks noGrp="1"/>
          </p:cNvSpPr>
          <p:nvPr>
            <p:ph type="title"/>
          </p:nvPr>
        </p:nvSpPr>
        <p:spPr/>
        <p:txBody>
          <a:bodyPr/>
          <a:lstStyle/>
          <a:p>
            <a:r>
              <a:rPr lang="en-US" dirty="0"/>
              <a:t>Models</a:t>
            </a:r>
          </a:p>
        </p:txBody>
      </p:sp>
      <p:graphicFrame>
        <p:nvGraphicFramePr>
          <p:cNvPr id="4" name="Content Placeholder 4">
            <a:extLst>
              <a:ext uri="{FF2B5EF4-FFF2-40B4-BE49-F238E27FC236}">
                <a16:creationId xmlns:a16="http://schemas.microsoft.com/office/drawing/2014/main" id="{B30B4720-6D23-5475-782B-10E7FFFC54C1}"/>
              </a:ext>
            </a:extLst>
          </p:cNvPr>
          <p:cNvGraphicFramePr>
            <a:graphicFrameLocks noGrp="1"/>
          </p:cNvGraphicFramePr>
          <p:nvPr>
            <p:ph idx="1"/>
            <p:extLst>
              <p:ext uri="{D42A27DB-BD31-4B8C-83A1-F6EECF244321}">
                <p14:modId xmlns:p14="http://schemas.microsoft.com/office/powerpoint/2010/main" val="2084632940"/>
              </p:ext>
            </p:extLst>
          </p:nvPr>
        </p:nvGraphicFramePr>
        <p:xfrm>
          <a:off x="565149" y="2612880"/>
          <a:ext cx="5530850" cy="3187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5917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CFA37-B4C6-8AFA-0B23-D152F2574E96}"/>
              </a:ext>
            </a:extLst>
          </p:cNvPr>
          <p:cNvSpPr>
            <a:spLocks noGrp="1"/>
          </p:cNvSpPr>
          <p:nvPr>
            <p:ph type="title"/>
          </p:nvPr>
        </p:nvSpPr>
        <p:spPr>
          <a:xfrm>
            <a:off x="565150" y="480952"/>
            <a:ext cx="8267296" cy="1446550"/>
          </a:xfrm>
        </p:spPr>
        <p:txBody>
          <a:bodyPr/>
          <a:lstStyle/>
          <a:p>
            <a:r>
              <a:rPr lang="en-US" dirty="0"/>
              <a:t>Logistic Regression</a:t>
            </a:r>
          </a:p>
        </p:txBody>
      </p:sp>
      <p:sp>
        <p:nvSpPr>
          <p:cNvPr id="3" name="Content Placeholder 2">
            <a:extLst>
              <a:ext uri="{FF2B5EF4-FFF2-40B4-BE49-F238E27FC236}">
                <a16:creationId xmlns:a16="http://schemas.microsoft.com/office/drawing/2014/main" id="{7190199C-69EB-B467-BC13-DF1BF9CD7948}"/>
              </a:ext>
            </a:extLst>
          </p:cNvPr>
          <p:cNvSpPr>
            <a:spLocks noGrp="1"/>
          </p:cNvSpPr>
          <p:nvPr>
            <p:ph idx="1"/>
          </p:nvPr>
        </p:nvSpPr>
        <p:spPr>
          <a:xfrm>
            <a:off x="565150" y="1480354"/>
            <a:ext cx="10585780" cy="4671064"/>
          </a:xfrm>
        </p:spPr>
        <p:txBody>
          <a:bodyPr>
            <a:normAutofit fontScale="92500" lnSpcReduction="10000"/>
          </a:bodyPr>
          <a:lstStyle/>
          <a:p>
            <a:pPr marL="457200" lvl="0" indent="-334327" rtl="0">
              <a:lnSpc>
                <a:spcPct val="150000"/>
              </a:lnSpc>
              <a:spcBef>
                <a:spcPts val="1000"/>
              </a:spcBef>
              <a:spcAft>
                <a:spcPts val="0"/>
              </a:spcAft>
              <a:buSzPct val="90000"/>
              <a:buFont typeface="Open Sans"/>
              <a:buChar char="•"/>
            </a:pPr>
            <a:r>
              <a:rPr lang="en-US" sz="2400" dirty="0">
                <a:latin typeface="Arial" panose="020B0604020202020204" pitchFamily="34" charset="0"/>
                <a:ea typeface="Open Sans"/>
                <a:cs typeface="Arial" panose="020B0604020202020204" pitchFamily="34" charset="0"/>
                <a:sym typeface="Open Sans"/>
              </a:rPr>
              <a:t>It's a form of statistical software that analyses the association between a dependent variable and one or more independent variables by estimating probabilities using a logistic regression equation.</a:t>
            </a:r>
          </a:p>
          <a:p>
            <a:pPr marL="457200" lvl="0" indent="-334327" rtl="0">
              <a:lnSpc>
                <a:spcPct val="150000"/>
              </a:lnSpc>
              <a:spcBef>
                <a:spcPts val="1000"/>
              </a:spcBef>
              <a:spcAft>
                <a:spcPts val="0"/>
              </a:spcAft>
              <a:buSzPct val="90000"/>
              <a:buFont typeface="Open Sans"/>
              <a:buChar char="•"/>
            </a:pPr>
            <a:r>
              <a:rPr lang="en-US" sz="2400" dirty="0">
                <a:latin typeface="Arial" panose="020B0604020202020204" pitchFamily="34" charset="0"/>
                <a:ea typeface="Open Sans"/>
                <a:cs typeface="Arial" panose="020B0604020202020204" pitchFamily="34" charset="0"/>
                <a:sym typeface="Open Sans"/>
              </a:rPr>
              <a:t>This analysis can help anticipate the likelihood of an event or a choice occurring. The output obtained in the case of logistic regression is always between (0 and 1), which is suitable for a binary classification task. </a:t>
            </a:r>
          </a:p>
          <a:p>
            <a:pPr marL="457200" lvl="0" indent="-334327" rtl="0">
              <a:lnSpc>
                <a:spcPct val="150000"/>
              </a:lnSpc>
              <a:spcBef>
                <a:spcPts val="0"/>
              </a:spcBef>
              <a:spcAft>
                <a:spcPts val="0"/>
              </a:spcAft>
              <a:buSzPct val="90000"/>
              <a:buFont typeface="Open Sans"/>
              <a:buChar char="•"/>
            </a:pPr>
            <a:r>
              <a:rPr lang="en-US" sz="2400" dirty="0">
                <a:latin typeface="Arial" panose="020B0604020202020204" pitchFamily="34" charset="0"/>
                <a:ea typeface="Open Sans"/>
                <a:cs typeface="Arial" panose="020B0604020202020204" pitchFamily="34" charset="0"/>
                <a:sym typeface="Open Sans"/>
              </a:rPr>
              <a:t>The higher the value, the higher the probability that the current sample is classified as class= 1, and vice versa. It takes both continuous and discrete variables as input. The data fed into the model is upscaled on the minority class.</a:t>
            </a:r>
          </a:p>
          <a:p>
            <a:endParaRPr lang="en-US" dirty="0"/>
          </a:p>
        </p:txBody>
      </p:sp>
    </p:spTree>
    <p:extLst>
      <p:ext uri="{BB962C8B-B14F-4D97-AF65-F5344CB8AC3E}">
        <p14:creationId xmlns:p14="http://schemas.microsoft.com/office/powerpoint/2010/main" val="500373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B99D-2724-40F4-C4D0-CF117EB6F7CD}"/>
              </a:ext>
            </a:extLst>
          </p:cNvPr>
          <p:cNvSpPr>
            <a:spLocks noGrp="1"/>
          </p:cNvSpPr>
          <p:nvPr>
            <p:ph type="title"/>
          </p:nvPr>
        </p:nvSpPr>
        <p:spPr>
          <a:xfrm>
            <a:off x="565150" y="492201"/>
            <a:ext cx="8267296" cy="1446550"/>
          </a:xfrm>
        </p:spPr>
        <p:txBody>
          <a:bodyPr/>
          <a:lstStyle/>
          <a:p>
            <a:r>
              <a:rPr lang="en-US" dirty="0"/>
              <a:t>Results</a:t>
            </a:r>
          </a:p>
        </p:txBody>
      </p:sp>
      <p:sp>
        <p:nvSpPr>
          <p:cNvPr id="3" name="Content Placeholder 2">
            <a:extLst>
              <a:ext uri="{FF2B5EF4-FFF2-40B4-BE49-F238E27FC236}">
                <a16:creationId xmlns:a16="http://schemas.microsoft.com/office/drawing/2014/main" id="{E9BDD35F-28DE-59FB-44DD-31C198E3C9FA}"/>
              </a:ext>
            </a:extLst>
          </p:cNvPr>
          <p:cNvSpPr>
            <a:spLocks noGrp="1"/>
          </p:cNvSpPr>
          <p:nvPr>
            <p:ph idx="1"/>
          </p:nvPr>
        </p:nvSpPr>
        <p:spPr>
          <a:xfrm>
            <a:off x="565150" y="2442256"/>
            <a:ext cx="5004377" cy="3188586"/>
          </a:xfrm>
        </p:spPr>
        <p:txBody>
          <a:bodyPr/>
          <a:lstStyle/>
          <a:p>
            <a:r>
              <a:rPr lang="en-US" dirty="0"/>
              <a:t>With PCA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ea typeface="Times New Roman" panose="02020603050405020304" pitchFamily="18" charset="0"/>
              </a:rPr>
              <a:t>Train Accuracy: 62.98%</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ea typeface="Times New Roman" panose="02020603050405020304" pitchFamily="18" charset="0"/>
              </a:rPr>
              <a:t>Test Accuracy: 61.9%</a:t>
            </a:r>
            <a:endParaRPr kumimoji="0" lang="en-US" altLang="en-US" sz="1600" b="0" i="0" u="none" strike="noStrike" cap="none" normalizeH="0" baseline="0" dirty="0">
              <a:ln>
                <a:noFill/>
              </a:ln>
              <a:solidFill>
                <a:schemeClr val="tx1"/>
              </a:solidFill>
              <a:effectLst/>
            </a:endParaRPr>
          </a:p>
          <a:p>
            <a:endParaRPr lang="en-US" dirty="0"/>
          </a:p>
          <a:p>
            <a:endParaRPr lang="en-US" dirty="0"/>
          </a:p>
        </p:txBody>
      </p:sp>
      <p:sp>
        <p:nvSpPr>
          <p:cNvPr id="4" name="TextBox 3">
            <a:extLst>
              <a:ext uri="{FF2B5EF4-FFF2-40B4-BE49-F238E27FC236}">
                <a16:creationId xmlns:a16="http://schemas.microsoft.com/office/drawing/2014/main" id="{B26121CB-AA8C-5595-118C-C70DC0A76E34}"/>
              </a:ext>
            </a:extLst>
          </p:cNvPr>
          <p:cNvSpPr txBox="1"/>
          <p:nvPr/>
        </p:nvSpPr>
        <p:spPr>
          <a:xfrm>
            <a:off x="565150" y="1471549"/>
            <a:ext cx="5771195" cy="923330"/>
          </a:xfrm>
          <a:prstGeom prst="rect">
            <a:avLst/>
          </a:prstGeom>
          <a:noFill/>
        </p:spPr>
        <p:txBody>
          <a:bodyPr wrap="none" rtlCol="0">
            <a:spAutoFit/>
          </a:bodyPr>
          <a:lstStyle/>
          <a:p>
            <a:pPr marL="285750" indent="-285750">
              <a:buFont typeface="Arial" panose="020B0604020202020204" pitchFamily="34" charset="0"/>
              <a:buChar char="•"/>
            </a:pPr>
            <a:r>
              <a:rPr lang="en-US" dirty="0"/>
              <a:t>7 Binary Classifiers.</a:t>
            </a:r>
          </a:p>
          <a:p>
            <a:pPr marL="285750" indent="-285750">
              <a:buFont typeface="Arial" panose="020B0604020202020204" pitchFamily="34" charset="0"/>
              <a:buChar char="•"/>
            </a:pPr>
            <a:r>
              <a:rPr lang="en-US" dirty="0"/>
              <a:t>In case of multiple classes having output 1, the class </a:t>
            </a:r>
          </a:p>
          <a:p>
            <a:r>
              <a:rPr lang="en-US" dirty="0"/>
              <a:t>with highest probability is chosen</a:t>
            </a:r>
          </a:p>
        </p:txBody>
      </p:sp>
      <p:sp>
        <p:nvSpPr>
          <p:cNvPr id="6" name="Content Placeholder 2">
            <a:extLst>
              <a:ext uri="{FF2B5EF4-FFF2-40B4-BE49-F238E27FC236}">
                <a16:creationId xmlns:a16="http://schemas.microsoft.com/office/drawing/2014/main" id="{CACF84E5-2C5A-2451-5D8B-4C56D7AE2E64}"/>
              </a:ext>
            </a:extLst>
          </p:cNvPr>
          <p:cNvSpPr txBox="1">
            <a:spLocks/>
          </p:cNvSpPr>
          <p:nvPr/>
        </p:nvSpPr>
        <p:spPr>
          <a:xfrm>
            <a:off x="6622473" y="2442256"/>
            <a:ext cx="5004377" cy="318858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System Font Regular"/>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System Font Regular"/>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System Font Regular"/>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Without PCA</a:t>
            </a:r>
          </a:p>
          <a:p>
            <a:pPr marL="0" marR="0" indent="0" algn="just">
              <a:lnSpc>
                <a:spcPct val="115000"/>
              </a:lnSpc>
              <a:spcBef>
                <a:spcPts val="0"/>
              </a:spcBef>
              <a:spcAft>
                <a:spcPts val="0"/>
              </a:spcAft>
              <a:buNone/>
            </a:pPr>
            <a:r>
              <a:rPr lang="en-US" sz="1600" dirty="0">
                <a:effectLst/>
                <a:ea typeface="Times New Roman" panose="02020603050405020304" pitchFamily="18" charset="0"/>
              </a:rPr>
              <a:t>Train Accuracy: 73.2%</a:t>
            </a:r>
            <a:endParaRPr lang="en-US" sz="1600" dirty="0">
              <a:effectLst/>
              <a:ea typeface="Arial" panose="020B0604020202020204" pitchFamily="34" charset="0"/>
            </a:endParaRPr>
          </a:p>
          <a:p>
            <a:pPr marL="0" marR="0" indent="0" algn="just">
              <a:lnSpc>
                <a:spcPct val="115000"/>
              </a:lnSpc>
              <a:spcBef>
                <a:spcPts val="0"/>
              </a:spcBef>
              <a:spcAft>
                <a:spcPts val="0"/>
              </a:spcAft>
              <a:buNone/>
            </a:pPr>
            <a:r>
              <a:rPr lang="en-US" sz="1600" dirty="0">
                <a:effectLst/>
                <a:ea typeface="Times New Roman" panose="02020603050405020304" pitchFamily="18" charset="0"/>
              </a:rPr>
              <a:t>Test Accuracy: 73.51%</a:t>
            </a:r>
            <a:endParaRPr lang="en-US" sz="1600" dirty="0">
              <a:effectLst/>
              <a:ea typeface="Arial" panose="020B0604020202020204" pitchFamily="34" charset="0"/>
            </a:endParaRPr>
          </a:p>
          <a:p>
            <a:endParaRPr lang="en-US" dirty="0"/>
          </a:p>
          <a:p>
            <a:endParaRPr lang="en-US" dirty="0"/>
          </a:p>
          <a:p>
            <a:endParaRPr lang="en-US" dirty="0"/>
          </a:p>
        </p:txBody>
      </p:sp>
      <p:pic>
        <p:nvPicPr>
          <p:cNvPr id="2051" name="Picture 59">
            <a:extLst>
              <a:ext uri="{FF2B5EF4-FFF2-40B4-BE49-F238E27FC236}">
                <a16:creationId xmlns:a16="http://schemas.microsoft.com/office/drawing/2014/main" id="{2A9BDB12-68D1-4909-1BBD-BC785C7FDF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141" y="3715907"/>
            <a:ext cx="5510093" cy="264989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Table&#10;&#10;Description automatically generated">
            <a:extLst>
              <a:ext uri="{FF2B5EF4-FFF2-40B4-BE49-F238E27FC236}">
                <a16:creationId xmlns:a16="http://schemas.microsoft.com/office/drawing/2014/main" id="{9A1120D0-6AB3-6BB9-713B-C177E81D5C5D}"/>
              </a:ext>
            </a:extLst>
          </p:cNvPr>
          <p:cNvPicPr>
            <a:picLocks noChangeAspect="1"/>
          </p:cNvPicPr>
          <p:nvPr/>
        </p:nvPicPr>
        <p:blipFill>
          <a:blip r:embed="rId3"/>
          <a:stretch>
            <a:fillRect/>
          </a:stretch>
        </p:blipFill>
        <p:spPr>
          <a:xfrm>
            <a:off x="6221704" y="3715907"/>
            <a:ext cx="5506955" cy="2649892"/>
          </a:xfrm>
          <a:prstGeom prst="rect">
            <a:avLst/>
          </a:prstGeom>
        </p:spPr>
      </p:pic>
    </p:spTree>
    <p:extLst>
      <p:ext uri="{BB962C8B-B14F-4D97-AF65-F5344CB8AC3E}">
        <p14:creationId xmlns:p14="http://schemas.microsoft.com/office/powerpoint/2010/main" val="2812727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516E-BE8E-CC92-CAC3-FA4A6018C5D5}"/>
              </a:ext>
            </a:extLst>
          </p:cNvPr>
          <p:cNvSpPr>
            <a:spLocks noGrp="1"/>
          </p:cNvSpPr>
          <p:nvPr>
            <p:ph type="title"/>
          </p:nvPr>
        </p:nvSpPr>
        <p:spPr>
          <a:xfrm>
            <a:off x="565150" y="254501"/>
            <a:ext cx="8267296" cy="1446550"/>
          </a:xfrm>
        </p:spPr>
        <p:txBody>
          <a:bodyPr/>
          <a:lstStyle/>
          <a:p>
            <a:r>
              <a:rPr lang="en-US" dirty="0"/>
              <a:t>Neural Network</a:t>
            </a:r>
          </a:p>
        </p:txBody>
      </p:sp>
      <p:sp>
        <p:nvSpPr>
          <p:cNvPr id="3" name="Content Placeholder 2">
            <a:extLst>
              <a:ext uri="{FF2B5EF4-FFF2-40B4-BE49-F238E27FC236}">
                <a16:creationId xmlns:a16="http://schemas.microsoft.com/office/drawing/2014/main" id="{C323B04B-DEA5-6ED7-D655-247B9FC8D6D2}"/>
              </a:ext>
            </a:extLst>
          </p:cNvPr>
          <p:cNvSpPr>
            <a:spLocks noGrp="1"/>
          </p:cNvSpPr>
          <p:nvPr>
            <p:ph idx="1"/>
          </p:nvPr>
        </p:nvSpPr>
        <p:spPr>
          <a:xfrm>
            <a:off x="565150" y="1242847"/>
            <a:ext cx="5530850" cy="5360651"/>
          </a:xfrm>
        </p:spPr>
        <p:txBody>
          <a:bodyPr>
            <a:normAutofit/>
          </a:bodyPr>
          <a:lstStyle/>
          <a:p>
            <a:pPr marL="457200" lvl="0" indent="-342900" rtl="0">
              <a:spcBef>
                <a:spcPts val="0"/>
              </a:spcBef>
              <a:spcAft>
                <a:spcPts val="600"/>
              </a:spcAft>
              <a:buSzPts val="1800"/>
              <a:buFont typeface="Open Sans"/>
              <a:buChar char="•"/>
            </a:pPr>
            <a:r>
              <a:rPr lang="en-US" i="0" u="none" strike="noStrike" dirty="0">
                <a:solidFill>
                  <a:srgbClr val="202124"/>
                </a:solidFill>
                <a:effectLst/>
              </a:rPr>
              <a:t>A neural network is a series of algorithms that endeavors to recognize underlying relationships in a set of data through a process that mimics the way the human brain operates</a:t>
            </a:r>
            <a:r>
              <a:rPr lang="en-US" i="0" u="none" strike="noStrike" dirty="0">
                <a:solidFill>
                  <a:srgbClr val="202124"/>
                </a:solidFill>
                <a:effectLst/>
                <a:ea typeface="Open Sans"/>
                <a:cs typeface="Arial" panose="020B0604020202020204" pitchFamily="34" charset="0"/>
                <a:sym typeface="Open Sans"/>
              </a:rPr>
              <a:t>.</a:t>
            </a:r>
            <a:endParaRPr lang="en-US" sz="2400" dirty="0">
              <a:ea typeface="Open Sans"/>
              <a:cs typeface="Arial" panose="020B0604020202020204" pitchFamily="34" charset="0"/>
              <a:sym typeface="Open Sans"/>
            </a:endParaRPr>
          </a:p>
          <a:p>
            <a:pPr marL="457200" lvl="0" indent="-342900" rtl="0">
              <a:spcBef>
                <a:spcPts val="0"/>
              </a:spcBef>
              <a:spcAft>
                <a:spcPts val="600"/>
              </a:spcAft>
              <a:buSzPts val="1800"/>
              <a:buFont typeface="Open Sans"/>
              <a:buChar char="•"/>
            </a:pPr>
            <a:endParaRPr lang="en-US" dirty="0">
              <a:ea typeface="Open Sans"/>
              <a:cs typeface="Arial" panose="020B0604020202020204" pitchFamily="34" charset="0"/>
              <a:sym typeface="Open Sans"/>
            </a:endParaRPr>
          </a:p>
          <a:p>
            <a:pPr marL="457200" lvl="0" indent="-342900" rtl="0">
              <a:spcBef>
                <a:spcPts val="0"/>
              </a:spcBef>
              <a:spcAft>
                <a:spcPts val="600"/>
              </a:spcAft>
              <a:buSzPts val="1800"/>
              <a:buFont typeface="Open Sans"/>
              <a:buChar char="•"/>
            </a:pPr>
            <a:r>
              <a:rPr lang="en-US" sz="2400" dirty="0">
                <a:ea typeface="Open Sans"/>
                <a:cs typeface="Arial" panose="020B0604020202020204" pitchFamily="34" charset="0"/>
                <a:sym typeface="Open Sans"/>
              </a:rPr>
              <a:t>Here, we have used fully connected neural networks with 1 input layer, 2 hidden layers, and a final output layer when the </a:t>
            </a:r>
            <a:r>
              <a:rPr lang="en-US" sz="2400" dirty="0" err="1">
                <a:ea typeface="Open Sans"/>
                <a:cs typeface="Arial" panose="020B0604020202020204" pitchFamily="34" charset="0"/>
                <a:sym typeface="Open Sans"/>
              </a:rPr>
              <a:t>softmax</a:t>
            </a:r>
            <a:r>
              <a:rPr lang="en-US" sz="2400" dirty="0">
                <a:ea typeface="Open Sans"/>
                <a:cs typeface="Arial" panose="020B0604020202020204" pitchFamily="34" charset="0"/>
                <a:sym typeface="Open Sans"/>
              </a:rPr>
              <a:t> function is applied to give the target variable.</a:t>
            </a:r>
          </a:p>
        </p:txBody>
      </p:sp>
      <p:pic>
        <p:nvPicPr>
          <p:cNvPr id="4" name="Picture 3" descr="Diagram, engineering drawing&#10;&#10;Description automatically generated">
            <a:extLst>
              <a:ext uri="{FF2B5EF4-FFF2-40B4-BE49-F238E27FC236}">
                <a16:creationId xmlns:a16="http://schemas.microsoft.com/office/drawing/2014/main" id="{F1A9401F-C0BB-011F-3940-11B7F7687292}"/>
              </a:ext>
            </a:extLst>
          </p:cNvPr>
          <p:cNvPicPr>
            <a:picLocks noChangeAspect="1"/>
          </p:cNvPicPr>
          <p:nvPr/>
        </p:nvPicPr>
        <p:blipFill>
          <a:blip r:embed="rId2"/>
          <a:stretch>
            <a:fillRect/>
          </a:stretch>
        </p:blipFill>
        <p:spPr>
          <a:xfrm>
            <a:off x="7253201" y="1122045"/>
            <a:ext cx="3158490" cy="2306955"/>
          </a:xfrm>
          <a:prstGeom prst="rect">
            <a:avLst/>
          </a:prstGeom>
        </p:spPr>
      </p:pic>
      <p:pic>
        <p:nvPicPr>
          <p:cNvPr id="5" name="Picture 4" descr="Diagram&#10;&#10;Description automatically generated">
            <a:extLst>
              <a:ext uri="{FF2B5EF4-FFF2-40B4-BE49-F238E27FC236}">
                <a16:creationId xmlns:a16="http://schemas.microsoft.com/office/drawing/2014/main" id="{F684B225-BC30-6BAA-459C-E181DAE7AE30}"/>
              </a:ext>
            </a:extLst>
          </p:cNvPr>
          <p:cNvPicPr>
            <a:picLocks noChangeAspect="1"/>
          </p:cNvPicPr>
          <p:nvPr/>
        </p:nvPicPr>
        <p:blipFill>
          <a:blip r:embed="rId3"/>
          <a:stretch>
            <a:fillRect/>
          </a:stretch>
        </p:blipFill>
        <p:spPr>
          <a:xfrm>
            <a:off x="7812001" y="3429000"/>
            <a:ext cx="2040890" cy="3361055"/>
          </a:xfrm>
          <a:prstGeom prst="rect">
            <a:avLst/>
          </a:prstGeom>
        </p:spPr>
      </p:pic>
    </p:spTree>
    <p:extLst>
      <p:ext uri="{BB962C8B-B14F-4D97-AF65-F5344CB8AC3E}">
        <p14:creationId xmlns:p14="http://schemas.microsoft.com/office/powerpoint/2010/main" val="1293579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B99D-2724-40F4-C4D0-CF117EB6F7CD}"/>
              </a:ext>
            </a:extLst>
          </p:cNvPr>
          <p:cNvSpPr>
            <a:spLocks noGrp="1"/>
          </p:cNvSpPr>
          <p:nvPr>
            <p:ph type="title"/>
          </p:nvPr>
        </p:nvSpPr>
        <p:spPr>
          <a:xfrm>
            <a:off x="565150" y="492201"/>
            <a:ext cx="8267296" cy="1446550"/>
          </a:xfrm>
        </p:spPr>
        <p:txBody>
          <a:bodyPr/>
          <a:lstStyle/>
          <a:p>
            <a:r>
              <a:rPr lang="en-US" dirty="0"/>
              <a:t>Results</a:t>
            </a:r>
          </a:p>
        </p:txBody>
      </p:sp>
      <p:sp>
        <p:nvSpPr>
          <p:cNvPr id="3" name="Content Placeholder 2">
            <a:extLst>
              <a:ext uri="{FF2B5EF4-FFF2-40B4-BE49-F238E27FC236}">
                <a16:creationId xmlns:a16="http://schemas.microsoft.com/office/drawing/2014/main" id="{E9BDD35F-28DE-59FB-44DD-31C198E3C9FA}"/>
              </a:ext>
            </a:extLst>
          </p:cNvPr>
          <p:cNvSpPr>
            <a:spLocks noGrp="1"/>
          </p:cNvSpPr>
          <p:nvPr>
            <p:ph idx="1"/>
          </p:nvPr>
        </p:nvSpPr>
        <p:spPr>
          <a:xfrm>
            <a:off x="565150" y="2442256"/>
            <a:ext cx="5004377" cy="3188586"/>
          </a:xfrm>
        </p:spPr>
        <p:txBody>
          <a:bodyPr/>
          <a:lstStyle/>
          <a:p>
            <a:r>
              <a:rPr lang="en-US" dirty="0"/>
              <a:t>With PCA</a:t>
            </a:r>
          </a:p>
          <a:p>
            <a:pPr marL="0" marR="0" indent="0">
              <a:lnSpc>
                <a:spcPct val="115000"/>
              </a:lnSpc>
              <a:spcBef>
                <a:spcPts val="0"/>
              </a:spcBef>
              <a:spcAft>
                <a:spcPts val="0"/>
              </a:spcAft>
              <a:buNone/>
            </a:pPr>
            <a:r>
              <a:rPr lang="en-US" sz="1600" dirty="0">
                <a:effectLst/>
                <a:ea typeface="Times New Roman" panose="02020603050405020304" pitchFamily="18" charset="0"/>
              </a:rPr>
              <a:t>Train Accuracy: 88.91%</a:t>
            </a:r>
            <a:endParaRPr lang="en-US" sz="1600" dirty="0">
              <a:effectLst/>
              <a:ea typeface="Arial" panose="020B0604020202020204" pitchFamily="34" charset="0"/>
            </a:endParaRPr>
          </a:p>
          <a:p>
            <a:pPr marL="0" marR="0" indent="0">
              <a:lnSpc>
                <a:spcPct val="115000"/>
              </a:lnSpc>
              <a:spcBef>
                <a:spcPts val="0"/>
              </a:spcBef>
              <a:spcAft>
                <a:spcPts val="0"/>
              </a:spcAft>
              <a:buNone/>
            </a:pPr>
            <a:r>
              <a:rPr lang="en-US" sz="1600" dirty="0">
                <a:effectLst/>
                <a:ea typeface="Times New Roman" panose="02020603050405020304" pitchFamily="18" charset="0"/>
              </a:rPr>
              <a:t>Test Accuracy: 88.0%</a:t>
            </a:r>
            <a:endParaRPr lang="en-US" sz="1600" dirty="0">
              <a:effectLst/>
              <a:ea typeface="Arial" panose="020B0604020202020204" pitchFamily="34" charset="0"/>
            </a:endParaRPr>
          </a:p>
          <a:p>
            <a:endParaRPr lang="en-US" dirty="0"/>
          </a:p>
          <a:p>
            <a:endParaRPr lang="en-US" dirty="0"/>
          </a:p>
        </p:txBody>
      </p:sp>
      <p:sp>
        <p:nvSpPr>
          <p:cNvPr id="4" name="TextBox 3">
            <a:extLst>
              <a:ext uri="{FF2B5EF4-FFF2-40B4-BE49-F238E27FC236}">
                <a16:creationId xmlns:a16="http://schemas.microsoft.com/office/drawing/2014/main" id="{B26121CB-AA8C-5595-118C-C70DC0A76E34}"/>
              </a:ext>
            </a:extLst>
          </p:cNvPr>
          <p:cNvSpPr txBox="1"/>
          <p:nvPr/>
        </p:nvSpPr>
        <p:spPr>
          <a:xfrm>
            <a:off x="565150" y="1471549"/>
            <a:ext cx="3996287" cy="646331"/>
          </a:xfrm>
          <a:prstGeom prst="rect">
            <a:avLst/>
          </a:prstGeom>
          <a:noFill/>
        </p:spPr>
        <p:txBody>
          <a:bodyPr wrap="none" rtlCol="0">
            <a:spAutoFit/>
          </a:bodyPr>
          <a:lstStyle/>
          <a:p>
            <a:pPr marL="285750" indent="-285750">
              <a:buFont typeface="Arial" panose="020B0604020202020204" pitchFamily="34" charset="0"/>
              <a:buChar char="•"/>
            </a:pPr>
            <a:r>
              <a:rPr lang="en-US" dirty="0"/>
              <a:t>2 Hidden Layers with 4 nodes each.</a:t>
            </a:r>
          </a:p>
          <a:p>
            <a:pPr marL="285750" indent="-285750">
              <a:buFont typeface="Arial" panose="020B0604020202020204" pitchFamily="34" charset="0"/>
              <a:buChar char="•"/>
            </a:pPr>
            <a:r>
              <a:rPr lang="en-US" dirty="0"/>
              <a:t>Trained for 50 epochs</a:t>
            </a:r>
          </a:p>
        </p:txBody>
      </p:sp>
      <p:sp>
        <p:nvSpPr>
          <p:cNvPr id="6" name="Content Placeholder 2">
            <a:extLst>
              <a:ext uri="{FF2B5EF4-FFF2-40B4-BE49-F238E27FC236}">
                <a16:creationId xmlns:a16="http://schemas.microsoft.com/office/drawing/2014/main" id="{CACF84E5-2C5A-2451-5D8B-4C56D7AE2E64}"/>
              </a:ext>
            </a:extLst>
          </p:cNvPr>
          <p:cNvSpPr txBox="1">
            <a:spLocks/>
          </p:cNvSpPr>
          <p:nvPr/>
        </p:nvSpPr>
        <p:spPr>
          <a:xfrm>
            <a:off x="6622473" y="2442256"/>
            <a:ext cx="5004377" cy="318858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System Font Regular"/>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System Font Regular"/>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System Font Regular"/>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Without PCA</a:t>
            </a:r>
          </a:p>
          <a:p>
            <a:pPr marL="0" marR="0" indent="0" algn="just">
              <a:lnSpc>
                <a:spcPct val="115000"/>
              </a:lnSpc>
              <a:spcBef>
                <a:spcPts val="0"/>
              </a:spcBef>
              <a:spcAft>
                <a:spcPts val="0"/>
              </a:spcAft>
              <a:buNone/>
            </a:pPr>
            <a:r>
              <a:rPr lang="en-US" sz="1600" dirty="0">
                <a:effectLst/>
                <a:ea typeface="Times New Roman" panose="02020603050405020304" pitchFamily="18" charset="0"/>
              </a:rPr>
              <a:t>Train Accuracy: 91.2%</a:t>
            </a:r>
            <a:endParaRPr lang="en-US" sz="1600" dirty="0">
              <a:effectLst/>
              <a:ea typeface="Arial" panose="020B0604020202020204" pitchFamily="34" charset="0"/>
            </a:endParaRPr>
          </a:p>
          <a:p>
            <a:pPr marL="0" marR="0" indent="0" algn="just">
              <a:lnSpc>
                <a:spcPct val="115000"/>
              </a:lnSpc>
              <a:spcBef>
                <a:spcPts val="0"/>
              </a:spcBef>
              <a:spcAft>
                <a:spcPts val="0"/>
              </a:spcAft>
              <a:buNone/>
            </a:pPr>
            <a:r>
              <a:rPr lang="en-US" sz="1600" dirty="0">
                <a:effectLst/>
                <a:ea typeface="Times New Roman" panose="02020603050405020304" pitchFamily="18" charset="0"/>
              </a:rPr>
              <a:t>Test Accuracy: 91.51%</a:t>
            </a:r>
            <a:endParaRPr lang="en-US" sz="1600" dirty="0">
              <a:effectLst/>
              <a:ea typeface="Arial" panose="020B0604020202020204" pitchFamily="34" charset="0"/>
            </a:endParaRPr>
          </a:p>
          <a:p>
            <a:endParaRPr lang="en-US" dirty="0"/>
          </a:p>
          <a:p>
            <a:endParaRPr lang="en-US" dirty="0"/>
          </a:p>
          <a:p>
            <a:endParaRPr lang="en-US" dirty="0"/>
          </a:p>
        </p:txBody>
      </p:sp>
      <p:sp>
        <p:nvSpPr>
          <p:cNvPr id="7" name="Rectangle 4">
            <a:extLst>
              <a:ext uri="{FF2B5EF4-FFF2-40B4-BE49-F238E27FC236}">
                <a16:creationId xmlns:a16="http://schemas.microsoft.com/office/drawing/2014/main" id="{C93F1F62-731E-6F61-B8C9-D231F1DBB2F2}"/>
              </a:ext>
            </a:extLst>
          </p:cNvPr>
          <p:cNvSpPr>
            <a:spLocks noChangeArrowheads="1"/>
          </p:cNvSpPr>
          <p:nvPr/>
        </p:nvSpPr>
        <p:spPr bwMode="auto">
          <a:xfrm>
            <a:off x="130628" y="3428999"/>
            <a:ext cx="26396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8" name="Picture 7">
            <a:extLst>
              <a:ext uri="{FF2B5EF4-FFF2-40B4-BE49-F238E27FC236}">
                <a16:creationId xmlns:a16="http://schemas.microsoft.com/office/drawing/2014/main" id="{47207F77-A74A-BB93-1320-897DD6C30042}"/>
              </a:ext>
            </a:extLst>
          </p:cNvPr>
          <p:cNvPicPr>
            <a:picLocks noChangeAspect="1"/>
          </p:cNvPicPr>
          <p:nvPr/>
        </p:nvPicPr>
        <p:blipFill>
          <a:blip r:embed="rId2"/>
          <a:stretch>
            <a:fillRect/>
          </a:stretch>
        </p:blipFill>
        <p:spPr>
          <a:xfrm>
            <a:off x="4006874" y="3219787"/>
            <a:ext cx="2081841" cy="2995456"/>
          </a:xfrm>
          <a:prstGeom prst="rect">
            <a:avLst/>
          </a:prstGeom>
        </p:spPr>
      </p:pic>
      <p:pic>
        <p:nvPicPr>
          <p:cNvPr id="9" name="Picture 8">
            <a:extLst>
              <a:ext uri="{FF2B5EF4-FFF2-40B4-BE49-F238E27FC236}">
                <a16:creationId xmlns:a16="http://schemas.microsoft.com/office/drawing/2014/main" id="{FDB67EEF-1400-815C-62CB-5C4CF2A753C1}"/>
              </a:ext>
            </a:extLst>
          </p:cNvPr>
          <p:cNvPicPr>
            <a:picLocks noChangeAspect="1"/>
          </p:cNvPicPr>
          <p:nvPr/>
        </p:nvPicPr>
        <p:blipFill>
          <a:blip r:embed="rId3"/>
          <a:stretch>
            <a:fillRect/>
          </a:stretch>
        </p:blipFill>
        <p:spPr>
          <a:xfrm>
            <a:off x="23656" y="3899199"/>
            <a:ext cx="3850229" cy="1852237"/>
          </a:xfrm>
          <a:prstGeom prst="rect">
            <a:avLst/>
          </a:prstGeom>
        </p:spPr>
      </p:pic>
      <p:pic>
        <p:nvPicPr>
          <p:cNvPr id="11" name="Content Placeholder 3">
            <a:extLst>
              <a:ext uri="{FF2B5EF4-FFF2-40B4-BE49-F238E27FC236}">
                <a16:creationId xmlns:a16="http://schemas.microsoft.com/office/drawing/2014/main" id="{987CDC0A-996F-1949-2492-2C2D3860FC68}"/>
              </a:ext>
            </a:extLst>
          </p:cNvPr>
          <p:cNvPicPr>
            <a:picLocks noChangeAspect="1"/>
          </p:cNvPicPr>
          <p:nvPr/>
        </p:nvPicPr>
        <p:blipFill rotWithShape="1">
          <a:blip r:embed="rId4"/>
          <a:srcRect l="2368" t="386" r="1482"/>
          <a:stretch/>
        </p:blipFill>
        <p:spPr>
          <a:xfrm>
            <a:off x="10026537" y="3265506"/>
            <a:ext cx="2081841" cy="3048523"/>
          </a:xfrm>
          <a:prstGeom prst="rect">
            <a:avLst/>
          </a:prstGeom>
        </p:spPr>
      </p:pic>
      <p:pic>
        <p:nvPicPr>
          <p:cNvPr id="12" name="Picture 11" descr="Table&#10;&#10;Description automatically generated">
            <a:extLst>
              <a:ext uri="{FF2B5EF4-FFF2-40B4-BE49-F238E27FC236}">
                <a16:creationId xmlns:a16="http://schemas.microsoft.com/office/drawing/2014/main" id="{5DBA44A4-E4B4-001B-D2B1-3744F216A171}"/>
              </a:ext>
            </a:extLst>
          </p:cNvPr>
          <p:cNvPicPr>
            <a:picLocks noChangeAspect="1"/>
          </p:cNvPicPr>
          <p:nvPr/>
        </p:nvPicPr>
        <p:blipFill>
          <a:blip r:embed="rId5"/>
          <a:stretch>
            <a:fillRect/>
          </a:stretch>
        </p:blipFill>
        <p:spPr>
          <a:xfrm>
            <a:off x="6164328" y="3892967"/>
            <a:ext cx="3862209" cy="1858469"/>
          </a:xfrm>
          <a:prstGeom prst="rect">
            <a:avLst/>
          </a:prstGeom>
        </p:spPr>
      </p:pic>
    </p:spTree>
    <p:extLst>
      <p:ext uri="{BB962C8B-B14F-4D97-AF65-F5344CB8AC3E}">
        <p14:creationId xmlns:p14="http://schemas.microsoft.com/office/powerpoint/2010/main" val="104136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12814-6DEF-38DB-6E0A-31D6C844C285}"/>
              </a:ext>
            </a:extLst>
          </p:cNvPr>
          <p:cNvSpPr>
            <a:spLocks noGrp="1"/>
          </p:cNvSpPr>
          <p:nvPr>
            <p:ph type="title"/>
          </p:nvPr>
        </p:nvSpPr>
        <p:spPr/>
        <p:txBody>
          <a:bodyPr/>
          <a:lstStyle/>
          <a:p>
            <a:r>
              <a:rPr lang="en-US" dirty="0"/>
              <a:t>Gaussian Naïve Bayes</a:t>
            </a:r>
          </a:p>
        </p:txBody>
      </p:sp>
      <p:sp>
        <p:nvSpPr>
          <p:cNvPr id="3" name="Content Placeholder 2">
            <a:extLst>
              <a:ext uri="{FF2B5EF4-FFF2-40B4-BE49-F238E27FC236}">
                <a16:creationId xmlns:a16="http://schemas.microsoft.com/office/drawing/2014/main" id="{541BCAEA-7328-FF01-1CA7-6F2C4383EAE1}"/>
              </a:ext>
            </a:extLst>
          </p:cNvPr>
          <p:cNvSpPr>
            <a:spLocks noGrp="1"/>
          </p:cNvSpPr>
          <p:nvPr>
            <p:ph idx="1"/>
          </p:nvPr>
        </p:nvSpPr>
        <p:spPr>
          <a:xfrm>
            <a:off x="565148" y="2485304"/>
            <a:ext cx="5443765" cy="3642364"/>
          </a:xfrm>
        </p:spPr>
        <p:txBody>
          <a:bodyPr/>
          <a:lstStyle/>
          <a:p>
            <a:r>
              <a:rPr lang="en-US" sz="2400" b="0" i="0" u="none" strike="noStrike" dirty="0">
                <a:solidFill>
                  <a:srgbClr val="3C484E"/>
                </a:solidFill>
                <a:effectLst/>
                <a:latin typeface="Arial" panose="020B0604020202020204" pitchFamily="34" charset="0"/>
              </a:rPr>
              <a:t>When working with continuous data, an assumption often taken is that the continuous values associated with each class are distributed according to a normal (or Gaussian) distribution. The likelihood of the features is assumed to be</a:t>
            </a:r>
            <a:endParaRPr lang="en-US" sz="3600" dirty="0">
              <a:solidFill>
                <a:schemeClr val="bg1">
                  <a:alpha val="60000"/>
                </a:schemeClr>
              </a:solidFill>
            </a:endParaRPr>
          </a:p>
          <a:p>
            <a:endParaRPr lang="en-US" dirty="0"/>
          </a:p>
        </p:txBody>
      </p:sp>
      <p:pic>
        <p:nvPicPr>
          <p:cNvPr id="4098" name="Picture 2" descr="Screenshot_6">
            <a:extLst>
              <a:ext uri="{FF2B5EF4-FFF2-40B4-BE49-F238E27FC236}">
                <a16:creationId xmlns:a16="http://schemas.microsoft.com/office/drawing/2014/main" id="{D7331134-3648-569B-8A05-53A18DD712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3300279"/>
            <a:ext cx="5859106" cy="1558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043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B99D-2724-40F4-C4D0-CF117EB6F7CD}"/>
              </a:ext>
            </a:extLst>
          </p:cNvPr>
          <p:cNvSpPr>
            <a:spLocks noGrp="1"/>
          </p:cNvSpPr>
          <p:nvPr>
            <p:ph type="title"/>
          </p:nvPr>
        </p:nvSpPr>
        <p:spPr>
          <a:xfrm>
            <a:off x="565150" y="492201"/>
            <a:ext cx="8267296" cy="1446550"/>
          </a:xfrm>
        </p:spPr>
        <p:txBody>
          <a:bodyPr/>
          <a:lstStyle/>
          <a:p>
            <a:r>
              <a:rPr lang="en-US" dirty="0"/>
              <a:t>Results</a:t>
            </a:r>
          </a:p>
        </p:txBody>
      </p:sp>
      <p:sp>
        <p:nvSpPr>
          <p:cNvPr id="3" name="Content Placeholder 2">
            <a:extLst>
              <a:ext uri="{FF2B5EF4-FFF2-40B4-BE49-F238E27FC236}">
                <a16:creationId xmlns:a16="http://schemas.microsoft.com/office/drawing/2014/main" id="{E9BDD35F-28DE-59FB-44DD-31C198E3C9FA}"/>
              </a:ext>
            </a:extLst>
          </p:cNvPr>
          <p:cNvSpPr>
            <a:spLocks noGrp="1"/>
          </p:cNvSpPr>
          <p:nvPr>
            <p:ph idx="1"/>
          </p:nvPr>
        </p:nvSpPr>
        <p:spPr>
          <a:xfrm>
            <a:off x="565150" y="2100941"/>
            <a:ext cx="5004377" cy="3188586"/>
          </a:xfrm>
        </p:spPr>
        <p:txBody>
          <a:bodyPr/>
          <a:lstStyle/>
          <a:p>
            <a:r>
              <a:rPr lang="en-US" dirty="0"/>
              <a:t>With PCA</a:t>
            </a:r>
          </a:p>
          <a:p>
            <a:pPr marL="0" marR="0" indent="0">
              <a:lnSpc>
                <a:spcPct val="115000"/>
              </a:lnSpc>
              <a:spcBef>
                <a:spcPts val="0"/>
              </a:spcBef>
              <a:spcAft>
                <a:spcPts val="0"/>
              </a:spcAft>
              <a:buNone/>
            </a:pPr>
            <a:r>
              <a:rPr lang="en-US" sz="1600" dirty="0">
                <a:effectLst/>
                <a:ea typeface="Times New Roman" panose="02020603050405020304" pitchFamily="18" charset="0"/>
              </a:rPr>
              <a:t>Train Accuracy: 86.23%</a:t>
            </a:r>
            <a:endParaRPr lang="en-US" sz="1600" dirty="0">
              <a:effectLst/>
              <a:ea typeface="Arial" panose="020B0604020202020204" pitchFamily="34" charset="0"/>
            </a:endParaRPr>
          </a:p>
          <a:p>
            <a:pPr marL="0" marR="0" indent="0">
              <a:lnSpc>
                <a:spcPct val="115000"/>
              </a:lnSpc>
              <a:spcBef>
                <a:spcPts val="0"/>
              </a:spcBef>
              <a:spcAft>
                <a:spcPts val="0"/>
              </a:spcAft>
              <a:buNone/>
            </a:pPr>
            <a:r>
              <a:rPr lang="en-US" sz="1600" dirty="0">
                <a:effectLst/>
                <a:ea typeface="Times New Roman" panose="02020603050405020304" pitchFamily="18" charset="0"/>
              </a:rPr>
              <a:t>Test Accuracy: 87.27%</a:t>
            </a:r>
            <a:endParaRPr lang="en-US" sz="1600" dirty="0">
              <a:effectLst/>
              <a:ea typeface="Arial" panose="020B0604020202020204" pitchFamily="34" charset="0"/>
            </a:endParaRPr>
          </a:p>
          <a:p>
            <a:endParaRPr lang="en-US" dirty="0"/>
          </a:p>
          <a:p>
            <a:endParaRPr lang="en-US" dirty="0"/>
          </a:p>
        </p:txBody>
      </p:sp>
      <p:sp>
        <p:nvSpPr>
          <p:cNvPr id="6" name="Content Placeholder 2">
            <a:extLst>
              <a:ext uri="{FF2B5EF4-FFF2-40B4-BE49-F238E27FC236}">
                <a16:creationId xmlns:a16="http://schemas.microsoft.com/office/drawing/2014/main" id="{CACF84E5-2C5A-2451-5D8B-4C56D7AE2E64}"/>
              </a:ext>
            </a:extLst>
          </p:cNvPr>
          <p:cNvSpPr txBox="1">
            <a:spLocks/>
          </p:cNvSpPr>
          <p:nvPr/>
        </p:nvSpPr>
        <p:spPr>
          <a:xfrm>
            <a:off x="6622475" y="2100941"/>
            <a:ext cx="5004377" cy="318858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System Font Regular"/>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System Font Regular"/>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System Font Regular"/>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System Font Regular"/>
              <a:buChar char="–"/>
              <a:defRPr sz="16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Without PCA</a:t>
            </a:r>
          </a:p>
          <a:p>
            <a:pPr marL="0" marR="0" indent="0" algn="just">
              <a:lnSpc>
                <a:spcPct val="115000"/>
              </a:lnSpc>
              <a:spcBef>
                <a:spcPts val="0"/>
              </a:spcBef>
              <a:spcAft>
                <a:spcPts val="0"/>
              </a:spcAft>
              <a:buNone/>
            </a:pPr>
            <a:r>
              <a:rPr lang="en-US" sz="1600" dirty="0">
                <a:effectLst/>
                <a:ea typeface="Times New Roman" panose="02020603050405020304" pitchFamily="18" charset="0"/>
              </a:rPr>
              <a:t>Train Accuracy: 89.55%</a:t>
            </a:r>
            <a:endParaRPr lang="en-US" sz="1600" dirty="0">
              <a:effectLst/>
              <a:ea typeface="Arial" panose="020B0604020202020204" pitchFamily="34" charset="0"/>
            </a:endParaRPr>
          </a:p>
          <a:p>
            <a:pPr marL="0" marR="0" indent="0" algn="just">
              <a:lnSpc>
                <a:spcPct val="115000"/>
              </a:lnSpc>
              <a:spcBef>
                <a:spcPts val="0"/>
              </a:spcBef>
              <a:spcAft>
                <a:spcPts val="0"/>
              </a:spcAft>
              <a:buNone/>
            </a:pPr>
            <a:r>
              <a:rPr lang="en-US" sz="1600" dirty="0">
                <a:effectLst/>
                <a:ea typeface="Times New Roman" panose="02020603050405020304" pitchFamily="18" charset="0"/>
              </a:rPr>
              <a:t>Test Accuracy: 89.81%</a:t>
            </a:r>
            <a:endParaRPr lang="en-US" sz="1600" dirty="0">
              <a:effectLst/>
              <a:ea typeface="Arial" panose="020B0604020202020204" pitchFamily="34" charset="0"/>
            </a:endParaRPr>
          </a:p>
          <a:p>
            <a:endParaRPr lang="en-US" dirty="0"/>
          </a:p>
          <a:p>
            <a:endParaRPr lang="en-US" dirty="0"/>
          </a:p>
          <a:p>
            <a:endParaRPr lang="en-US" dirty="0"/>
          </a:p>
        </p:txBody>
      </p:sp>
      <p:sp>
        <p:nvSpPr>
          <p:cNvPr id="7" name="Rectangle 4">
            <a:extLst>
              <a:ext uri="{FF2B5EF4-FFF2-40B4-BE49-F238E27FC236}">
                <a16:creationId xmlns:a16="http://schemas.microsoft.com/office/drawing/2014/main" id="{C93F1F62-731E-6F61-B8C9-D231F1DBB2F2}"/>
              </a:ext>
            </a:extLst>
          </p:cNvPr>
          <p:cNvSpPr>
            <a:spLocks noChangeArrowheads="1"/>
          </p:cNvSpPr>
          <p:nvPr/>
        </p:nvSpPr>
        <p:spPr bwMode="auto">
          <a:xfrm>
            <a:off x="130628" y="3428999"/>
            <a:ext cx="2639671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5" name="Picture 4" descr="A picture containing text, receipt&#10;&#10;Description automatically generated">
            <a:extLst>
              <a:ext uri="{FF2B5EF4-FFF2-40B4-BE49-F238E27FC236}">
                <a16:creationId xmlns:a16="http://schemas.microsoft.com/office/drawing/2014/main" id="{98469123-E813-898A-8CE6-C0A60DC0F112}"/>
              </a:ext>
            </a:extLst>
          </p:cNvPr>
          <p:cNvPicPr>
            <a:picLocks noChangeAspect="1"/>
          </p:cNvPicPr>
          <p:nvPr/>
        </p:nvPicPr>
        <p:blipFill>
          <a:blip r:embed="rId2"/>
          <a:stretch>
            <a:fillRect/>
          </a:stretch>
        </p:blipFill>
        <p:spPr>
          <a:xfrm>
            <a:off x="628341" y="3474718"/>
            <a:ext cx="5130776" cy="2468352"/>
          </a:xfrm>
          <a:prstGeom prst="rect">
            <a:avLst/>
          </a:prstGeom>
        </p:spPr>
      </p:pic>
      <p:pic>
        <p:nvPicPr>
          <p:cNvPr id="10" name="Picture 9" descr="Table&#10;&#10;Description automatically generated">
            <a:extLst>
              <a:ext uri="{FF2B5EF4-FFF2-40B4-BE49-F238E27FC236}">
                <a16:creationId xmlns:a16="http://schemas.microsoft.com/office/drawing/2014/main" id="{F9567EBF-7FF8-39E7-57A1-677F198457B1}"/>
              </a:ext>
            </a:extLst>
          </p:cNvPr>
          <p:cNvPicPr>
            <a:picLocks noChangeAspect="1"/>
          </p:cNvPicPr>
          <p:nvPr/>
        </p:nvPicPr>
        <p:blipFill>
          <a:blip r:embed="rId3"/>
          <a:stretch>
            <a:fillRect/>
          </a:stretch>
        </p:blipFill>
        <p:spPr>
          <a:xfrm>
            <a:off x="6384817" y="3474718"/>
            <a:ext cx="5242033" cy="2521887"/>
          </a:xfrm>
          <a:prstGeom prst="rect">
            <a:avLst/>
          </a:prstGeom>
        </p:spPr>
      </p:pic>
    </p:spTree>
    <p:extLst>
      <p:ext uri="{BB962C8B-B14F-4D97-AF65-F5344CB8AC3E}">
        <p14:creationId xmlns:p14="http://schemas.microsoft.com/office/powerpoint/2010/main" val="2566289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44D4C-D545-2D47-35B0-B781BB2885F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481127F-A459-7B0D-C4B0-DB2CAEC4F996}"/>
              </a:ext>
            </a:extLst>
          </p:cNvPr>
          <p:cNvSpPr>
            <a:spLocks noGrp="1"/>
          </p:cNvSpPr>
          <p:nvPr>
            <p:ph idx="1"/>
          </p:nvPr>
        </p:nvSpPr>
        <p:spPr>
          <a:xfrm>
            <a:off x="565149" y="2691637"/>
            <a:ext cx="10764489" cy="3642255"/>
          </a:xfrm>
        </p:spPr>
        <p:txBody>
          <a:bodyPr>
            <a:normAutofit lnSpcReduction="10000"/>
          </a:bodyPr>
          <a:lstStyle/>
          <a:p>
            <a:r>
              <a:rPr lang="en-US" sz="2400" dirty="0">
                <a:cs typeface="Arial" panose="020B0604020202020204" pitchFamily="34" charset="0"/>
              </a:rPr>
              <a:t>The dry bean, the most widely grown edible legume crop in the world, has a wide variety of genetic variability. There is no doubt that seed quality affects crop production. In order to supply the fundamentals of sustainable agricultural systems, seed classification is crucial for both marketing and production. More than 13,000 samples of dry beans from 7 different species were photographed, and using computer vision techniques, their geometry was determined. We will be using this output dataset generated by the computer vision algorithm. This project’s main goal is to offer a process for obtaining consistent seed varieties from population-based crop production, which prevents the seeds from being verified as belonging to a single variety. </a:t>
            </a:r>
          </a:p>
          <a:p>
            <a:endParaRPr lang="en-US" dirty="0"/>
          </a:p>
        </p:txBody>
      </p:sp>
    </p:spTree>
    <p:extLst>
      <p:ext uri="{BB962C8B-B14F-4D97-AF65-F5344CB8AC3E}">
        <p14:creationId xmlns:p14="http://schemas.microsoft.com/office/powerpoint/2010/main" val="3553076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D0896-25F8-3395-A69E-594FB8EAAD47}"/>
              </a:ext>
            </a:extLst>
          </p:cNvPr>
          <p:cNvSpPr>
            <a:spLocks noGrp="1"/>
          </p:cNvSpPr>
          <p:nvPr>
            <p:ph type="title"/>
          </p:nvPr>
        </p:nvSpPr>
        <p:spPr>
          <a:xfrm>
            <a:off x="565150" y="527827"/>
            <a:ext cx="8267296" cy="1446550"/>
          </a:xfrm>
        </p:spPr>
        <p:txBody>
          <a:bodyPr/>
          <a:lstStyle/>
          <a:p>
            <a:r>
              <a:rPr lang="en-US" dirty="0"/>
              <a:t>Model Selection</a:t>
            </a:r>
          </a:p>
        </p:txBody>
      </p:sp>
      <p:pic>
        <p:nvPicPr>
          <p:cNvPr id="4" name="Content Placeholder 3" descr="Table&#10;&#10;Description automatically generated">
            <a:extLst>
              <a:ext uri="{FF2B5EF4-FFF2-40B4-BE49-F238E27FC236}">
                <a16:creationId xmlns:a16="http://schemas.microsoft.com/office/drawing/2014/main" id="{7402D3CE-953E-ED4C-B1A9-702327549D61}"/>
              </a:ext>
            </a:extLst>
          </p:cNvPr>
          <p:cNvPicPr>
            <a:picLocks noGrp="1" noChangeAspect="1"/>
          </p:cNvPicPr>
          <p:nvPr>
            <p:ph idx="1"/>
          </p:nvPr>
        </p:nvPicPr>
        <p:blipFill>
          <a:blip r:embed="rId2"/>
          <a:stretch>
            <a:fillRect/>
          </a:stretch>
        </p:blipFill>
        <p:spPr>
          <a:xfrm>
            <a:off x="6419446" y="1625600"/>
            <a:ext cx="4826000" cy="1803400"/>
          </a:xfrm>
          <a:prstGeom prst="rect">
            <a:avLst/>
          </a:prstGeom>
        </p:spPr>
      </p:pic>
      <p:pic>
        <p:nvPicPr>
          <p:cNvPr id="5" name="Picture 4" descr="Chart, bar chart&#10;&#10;Description automatically generated">
            <a:extLst>
              <a:ext uri="{FF2B5EF4-FFF2-40B4-BE49-F238E27FC236}">
                <a16:creationId xmlns:a16="http://schemas.microsoft.com/office/drawing/2014/main" id="{8E8F73B6-131F-DB0A-6CAB-B8EF65A876B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40320" y="3697721"/>
            <a:ext cx="3510280" cy="2787650"/>
          </a:xfrm>
          <a:prstGeom prst="rect">
            <a:avLst/>
          </a:prstGeom>
          <a:noFill/>
          <a:ln>
            <a:noFill/>
          </a:ln>
        </p:spPr>
      </p:pic>
      <p:sp>
        <p:nvSpPr>
          <p:cNvPr id="7" name="TextBox 6">
            <a:extLst>
              <a:ext uri="{FF2B5EF4-FFF2-40B4-BE49-F238E27FC236}">
                <a16:creationId xmlns:a16="http://schemas.microsoft.com/office/drawing/2014/main" id="{E38BC36B-462E-AEF6-D279-6ED65C0264C0}"/>
              </a:ext>
            </a:extLst>
          </p:cNvPr>
          <p:cNvSpPr txBox="1"/>
          <p:nvPr/>
        </p:nvSpPr>
        <p:spPr>
          <a:xfrm>
            <a:off x="505015" y="1625600"/>
            <a:ext cx="5267540" cy="4524315"/>
          </a:xfrm>
          <a:prstGeom prst="rect">
            <a:avLst/>
          </a:prstGeom>
          <a:noFill/>
        </p:spPr>
        <p:txBody>
          <a:bodyPr wrap="square" rtlCol="0">
            <a:spAutoFit/>
          </a:bodyPr>
          <a:lstStyle/>
          <a:p>
            <a:r>
              <a:rPr lang="en-US" dirty="0"/>
              <a:t>Neural Network model with standardized dataset (without PCA) has the best accuracy, f1 score, precision, and recall. The possible reasons behind it are:</a:t>
            </a:r>
          </a:p>
          <a:p>
            <a:endParaRPr lang="en-US" dirty="0"/>
          </a:p>
          <a:p>
            <a:pPr marL="285750" indent="-285750">
              <a:buFontTx/>
              <a:buChar char="-"/>
            </a:pPr>
            <a:r>
              <a:rPr lang="en-US" dirty="0"/>
              <a:t>PCA doesn’t takes into account the target variable in consideration and might drop features that are important that accounts for the drop of 2-10% in accuracy across all models.</a:t>
            </a:r>
          </a:p>
          <a:p>
            <a:pPr marL="285750" indent="-285750">
              <a:buFontTx/>
              <a:buChar char="-"/>
            </a:pPr>
            <a:endParaRPr lang="en-US" dirty="0"/>
          </a:p>
          <a:p>
            <a:pPr marL="285750" indent="-285750">
              <a:buFontTx/>
              <a:buChar char="-"/>
            </a:pPr>
            <a:r>
              <a:rPr lang="en-US" dirty="0"/>
              <a:t>Imbalanced dataset might be the reason behind low f1-score, and precision scores.</a:t>
            </a:r>
          </a:p>
          <a:p>
            <a:pPr marL="285750" indent="-285750">
              <a:buFontTx/>
              <a:buChar char="-"/>
            </a:pPr>
            <a:endParaRPr lang="en-US" dirty="0"/>
          </a:p>
          <a:p>
            <a:pPr marL="285750" indent="-285750">
              <a:buFontTx/>
              <a:buChar char="-"/>
            </a:pPr>
            <a:r>
              <a:rPr lang="en-US" dirty="0"/>
              <a:t>Even though our dataset is mostly distributed normally, few features had minute bi model bells</a:t>
            </a:r>
          </a:p>
        </p:txBody>
      </p:sp>
    </p:spTree>
    <p:extLst>
      <p:ext uri="{BB962C8B-B14F-4D97-AF65-F5344CB8AC3E}">
        <p14:creationId xmlns:p14="http://schemas.microsoft.com/office/powerpoint/2010/main" val="1685569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AEBD8-0BE0-71B7-6A0E-B51281FB5846}"/>
              </a:ext>
            </a:extLst>
          </p:cNvPr>
          <p:cNvSpPr>
            <a:spLocks noGrp="1"/>
          </p:cNvSpPr>
          <p:nvPr>
            <p:ph type="title"/>
          </p:nvPr>
        </p:nvSpPr>
        <p:spPr>
          <a:xfrm>
            <a:off x="565150" y="254501"/>
            <a:ext cx="8267296" cy="1446550"/>
          </a:xfrm>
        </p:spPr>
        <p:txBody>
          <a:bodyPr/>
          <a:lstStyle/>
          <a:p>
            <a:r>
              <a:rPr lang="en-US" dirty="0"/>
              <a:t>Model Tuning</a:t>
            </a:r>
          </a:p>
        </p:txBody>
      </p:sp>
      <p:sp>
        <p:nvSpPr>
          <p:cNvPr id="3" name="Content Placeholder 2">
            <a:extLst>
              <a:ext uri="{FF2B5EF4-FFF2-40B4-BE49-F238E27FC236}">
                <a16:creationId xmlns:a16="http://schemas.microsoft.com/office/drawing/2014/main" id="{A2901765-8B16-2913-7C34-BA321BCBEB8E}"/>
              </a:ext>
            </a:extLst>
          </p:cNvPr>
          <p:cNvSpPr>
            <a:spLocks noGrp="1"/>
          </p:cNvSpPr>
          <p:nvPr>
            <p:ph idx="1"/>
          </p:nvPr>
        </p:nvSpPr>
        <p:spPr>
          <a:xfrm>
            <a:off x="565150" y="1306183"/>
            <a:ext cx="8267296" cy="3188586"/>
          </a:xfrm>
        </p:spPr>
        <p:txBody>
          <a:bodyPr/>
          <a:lstStyle/>
          <a:p>
            <a:pPr marL="0" indent="0">
              <a:buNone/>
            </a:pPr>
            <a:r>
              <a:rPr lang="en-US" dirty="0"/>
              <a:t>Retrained the model with</a:t>
            </a:r>
          </a:p>
          <a:p>
            <a:r>
              <a:rPr lang="en-US" dirty="0"/>
              <a:t>Balanced Dataset by Oversampling using SMOTE</a:t>
            </a:r>
          </a:p>
          <a:p>
            <a:r>
              <a:rPr lang="en-US" dirty="0"/>
              <a:t>Reduced number of epochs from 50 to 15.</a:t>
            </a:r>
          </a:p>
        </p:txBody>
      </p:sp>
      <p:pic>
        <p:nvPicPr>
          <p:cNvPr id="6150" name="Picture 6">
            <a:extLst>
              <a:ext uri="{FF2B5EF4-FFF2-40B4-BE49-F238E27FC236}">
                <a16:creationId xmlns:a16="http://schemas.microsoft.com/office/drawing/2014/main" id="{6105187C-C594-232D-4BD2-033D8E81DB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150" y="2900476"/>
            <a:ext cx="4902200" cy="353060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9696E989-8620-A673-E904-B25EF5C5D8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1346" y="2900476"/>
            <a:ext cx="49022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7820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8995-D26E-4979-CDD3-FA07E631E04A}"/>
              </a:ext>
            </a:extLst>
          </p:cNvPr>
          <p:cNvSpPr>
            <a:spLocks noGrp="1"/>
          </p:cNvSpPr>
          <p:nvPr>
            <p:ph type="title"/>
          </p:nvPr>
        </p:nvSpPr>
        <p:spPr>
          <a:xfrm>
            <a:off x="565148" y="339125"/>
            <a:ext cx="8267296" cy="1446550"/>
          </a:xfrm>
        </p:spPr>
        <p:txBody>
          <a:bodyPr/>
          <a:lstStyle/>
          <a:p>
            <a:r>
              <a:rPr lang="en-US" dirty="0"/>
              <a:t>Metrics of Retrained Model</a:t>
            </a:r>
          </a:p>
        </p:txBody>
      </p:sp>
      <p:pic>
        <p:nvPicPr>
          <p:cNvPr id="4" name="Content Placeholder 3">
            <a:extLst>
              <a:ext uri="{FF2B5EF4-FFF2-40B4-BE49-F238E27FC236}">
                <a16:creationId xmlns:a16="http://schemas.microsoft.com/office/drawing/2014/main" id="{F98B36D3-F6F2-02AE-7AA4-FDCA6319F2AB}"/>
              </a:ext>
            </a:extLst>
          </p:cNvPr>
          <p:cNvPicPr>
            <a:picLocks noGrp="1" noChangeAspect="1"/>
          </p:cNvPicPr>
          <p:nvPr>
            <p:ph idx="1"/>
          </p:nvPr>
        </p:nvPicPr>
        <p:blipFill>
          <a:blip r:embed="rId2"/>
          <a:stretch>
            <a:fillRect/>
          </a:stretch>
        </p:blipFill>
        <p:spPr>
          <a:xfrm>
            <a:off x="6096000" y="3221182"/>
            <a:ext cx="5662644" cy="2885195"/>
          </a:xfrm>
          <a:prstGeom prst="rect">
            <a:avLst/>
          </a:prstGeom>
        </p:spPr>
      </p:pic>
      <p:pic>
        <p:nvPicPr>
          <p:cNvPr id="5" name="Picture 4">
            <a:extLst>
              <a:ext uri="{FF2B5EF4-FFF2-40B4-BE49-F238E27FC236}">
                <a16:creationId xmlns:a16="http://schemas.microsoft.com/office/drawing/2014/main" id="{ED593551-2BCA-C07C-0938-4DE7E582B504}"/>
              </a:ext>
            </a:extLst>
          </p:cNvPr>
          <p:cNvPicPr>
            <a:picLocks noChangeAspect="1"/>
          </p:cNvPicPr>
          <p:nvPr/>
        </p:nvPicPr>
        <p:blipFill>
          <a:blip r:embed="rId3"/>
          <a:stretch>
            <a:fillRect/>
          </a:stretch>
        </p:blipFill>
        <p:spPr>
          <a:xfrm>
            <a:off x="433356" y="3221182"/>
            <a:ext cx="5487909" cy="2796165"/>
          </a:xfrm>
          <a:prstGeom prst="rect">
            <a:avLst/>
          </a:prstGeom>
        </p:spPr>
      </p:pic>
      <p:sp>
        <p:nvSpPr>
          <p:cNvPr id="6" name="TextBox 5">
            <a:extLst>
              <a:ext uri="{FF2B5EF4-FFF2-40B4-BE49-F238E27FC236}">
                <a16:creationId xmlns:a16="http://schemas.microsoft.com/office/drawing/2014/main" id="{62D57769-13C1-8235-329C-198A4046804D}"/>
              </a:ext>
            </a:extLst>
          </p:cNvPr>
          <p:cNvSpPr txBox="1"/>
          <p:nvPr/>
        </p:nvSpPr>
        <p:spPr>
          <a:xfrm>
            <a:off x="1011382" y="2623250"/>
            <a:ext cx="984757" cy="369332"/>
          </a:xfrm>
          <a:prstGeom prst="rect">
            <a:avLst/>
          </a:prstGeom>
          <a:noFill/>
        </p:spPr>
        <p:txBody>
          <a:bodyPr wrap="none" rtlCol="0">
            <a:spAutoFit/>
          </a:bodyPr>
          <a:lstStyle/>
          <a:p>
            <a:r>
              <a:rPr lang="en-US" dirty="0"/>
              <a:t>Training</a:t>
            </a:r>
          </a:p>
        </p:txBody>
      </p:sp>
      <p:sp>
        <p:nvSpPr>
          <p:cNvPr id="7" name="TextBox 6">
            <a:extLst>
              <a:ext uri="{FF2B5EF4-FFF2-40B4-BE49-F238E27FC236}">
                <a16:creationId xmlns:a16="http://schemas.microsoft.com/office/drawing/2014/main" id="{C39AACE2-1D06-F454-A0D8-32C10879A03D}"/>
              </a:ext>
            </a:extLst>
          </p:cNvPr>
          <p:cNvSpPr txBox="1"/>
          <p:nvPr/>
        </p:nvSpPr>
        <p:spPr>
          <a:xfrm>
            <a:off x="8041523" y="2623250"/>
            <a:ext cx="1581843" cy="369332"/>
          </a:xfrm>
          <a:prstGeom prst="rect">
            <a:avLst/>
          </a:prstGeom>
          <a:noFill/>
        </p:spPr>
        <p:txBody>
          <a:bodyPr wrap="none" rtlCol="0">
            <a:spAutoFit/>
          </a:bodyPr>
          <a:lstStyle/>
          <a:p>
            <a:r>
              <a:rPr lang="en-US" dirty="0"/>
              <a:t>Validation Set</a:t>
            </a:r>
          </a:p>
        </p:txBody>
      </p:sp>
    </p:spTree>
    <p:extLst>
      <p:ext uri="{BB962C8B-B14F-4D97-AF65-F5344CB8AC3E}">
        <p14:creationId xmlns:p14="http://schemas.microsoft.com/office/powerpoint/2010/main" val="3298884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A918A-37F2-FFD4-8B2B-B54F6079C5BB}"/>
              </a:ext>
            </a:extLst>
          </p:cNvPr>
          <p:cNvSpPr>
            <a:spLocks noGrp="1"/>
          </p:cNvSpPr>
          <p:nvPr>
            <p:ph type="title"/>
          </p:nvPr>
        </p:nvSpPr>
        <p:spPr/>
        <p:txBody>
          <a:bodyPr/>
          <a:lstStyle/>
          <a:p>
            <a:r>
              <a:rPr lang="en-US" dirty="0"/>
              <a:t>Fit of Model</a:t>
            </a:r>
          </a:p>
        </p:txBody>
      </p:sp>
      <p:pic>
        <p:nvPicPr>
          <p:cNvPr id="7170" name="Picture 2" descr="Bias Variance Trade-Off - Andrea Perlato">
            <a:extLst>
              <a:ext uri="{FF2B5EF4-FFF2-40B4-BE49-F238E27FC236}">
                <a16:creationId xmlns:a16="http://schemas.microsoft.com/office/drawing/2014/main" id="{96168CB9-ACE2-9F3F-A3A3-0BDE047F97F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62011" y="2207491"/>
            <a:ext cx="5733989" cy="404599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D924CC-3B5B-6C22-0CD4-0EEE10E7D2FD}"/>
              </a:ext>
            </a:extLst>
          </p:cNvPr>
          <p:cNvSpPr txBox="1"/>
          <p:nvPr/>
        </p:nvSpPr>
        <p:spPr>
          <a:xfrm>
            <a:off x="6871854" y="2424544"/>
            <a:ext cx="2952369" cy="1323439"/>
          </a:xfrm>
          <a:prstGeom prst="rect">
            <a:avLst/>
          </a:prstGeom>
          <a:noFill/>
        </p:spPr>
        <p:txBody>
          <a:bodyPr wrap="square" rtlCol="0">
            <a:spAutoFit/>
          </a:bodyPr>
          <a:lstStyle/>
          <a:p>
            <a:r>
              <a:rPr lang="en-US" sz="2000" dirty="0"/>
              <a:t>(Using Zero-One Loss)</a:t>
            </a:r>
          </a:p>
          <a:p>
            <a:endParaRPr lang="en-US" sz="2000" dirty="0"/>
          </a:p>
          <a:p>
            <a:r>
              <a:rPr lang="en-US" sz="2000" b="0" i="0" u="none" strike="noStrike" dirty="0">
                <a:solidFill>
                  <a:srgbClr val="212121"/>
                </a:solidFill>
                <a:effectLst/>
              </a:rPr>
              <a:t>Train Error = 7.3% </a:t>
            </a:r>
          </a:p>
          <a:p>
            <a:r>
              <a:rPr lang="en-US" sz="2000" b="0" i="0" u="none" strike="noStrike" dirty="0">
                <a:solidFill>
                  <a:srgbClr val="212121"/>
                </a:solidFill>
                <a:effectLst/>
              </a:rPr>
              <a:t>Val Error = 9.2%</a:t>
            </a:r>
            <a:endParaRPr lang="en-US" sz="2000" dirty="0"/>
          </a:p>
        </p:txBody>
      </p:sp>
      <p:sp>
        <p:nvSpPr>
          <p:cNvPr id="5" name="TextBox 4">
            <a:extLst>
              <a:ext uri="{FF2B5EF4-FFF2-40B4-BE49-F238E27FC236}">
                <a16:creationId xmlns:a16="http://schemas.microsoft.com/office/drawing/2014/main" id="{8F64420C-F8FC-8AEC-6A38-2FAD803DE952}"/>
              </a:ext>
            </a:extLst>
          </p:cNvPr>
          <p:cNvSpPr txBox="1"/>
          <p:nvPr/>
        </p:nvSpPr>
        <p:spPr>
          <a:xfrm>
            <a:off x="797025" y="6356195"/>
            <a:ext cx="4863960" cy="369332"/>
          </a:xfrm>
          <a:prstGeom prst="rect">
            <a:avLst/>
          </a:prstGeom>
          <a:noFill/>
        </p:spPr>
        <p:txBody>
          <a:bodyPr wrap="none" rtlCol="0">
            <a:spAutoFit/>
          </a:bodyPr>
          <a:lstStyle/>
          <a:p>
            <a:r>
              <a:rPr lang="en-US" dirty="0"/>
              <a:t>Note: Ref graph, not generated from the model</a:t>
            </a:r>
          </a:p>
        </p:txBody>
      </p:sp>
    </p:spTree>
    <p:extLst>
      <p:ext uri="{BB962C8B-B14F-4D97-AF65-F5344CB8AC3E}">
        <p14:creationId xmlns:p14="http://schemas.microsoft.com/office/powerpoint/2010/main" val="494393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206F3-6C7D-0C65-47CF-9A1A89D933B5}"/>
              </a:ext>
            </a:extLst>
          </p:cNvPr>
          <p:cNvSpPr>
            <a:spLocks noGrp="1"/>
          </p:cNvSpPr>
          <p:nvPr>
            <p:ph type="title"/>
          </p:nvPr>
        </p:nvSpPr>
        <p:spPr>
          <a:xfrm>
            <a:off x="565149" y="415637"/>
            <a:ext cx="8267296" cy="1446550"/>
          </a:xfrm>
        </p:spPr>
        <p:txBody>
          <a:bodyPr/>
          <a:lstStyle/>
          <a:p>
            <a:r>
              <a:rPr lang="en-US" dirty="0"/>
              <a:t>Dataset Description</a:t>
            </a:r>
          </a:p>
        </p:txBody>
      </p:sp>
      <p:sp>
        <p:nvSpPr>
          <p:cNvPr id="3" name="Content Placeholder 2">
            <a:extLst>
              <a:ext uri="{FF2B5EF4-FFF2-40B4-BE49-F238E27FC236}">
                <a16:creationId xmlns:a16="http://schemas.microsoft.com/office/drawing/2014/main" id="{150ADF65-9F2E-1D4C-CF67-1FACF2D64DD6}"/>
              </a:ext>
            </a:extLst>
          </p:cNvPr>
          <p:cNvSpPr>
            <a:spLocks noGrp="1"/>
          </p:cNvSpPr>
          <p:nvPr>
            <p:ph idx="1"/>
          </p:nvPr>
        </p:nvSpPr>
        <p:spPr>
          <a:xfrm>
            <a:off x="565149" y="1143000"/>
            <a:ext cx="9597159" cy="5299363"/>
          </a:xfrm>
        </p:spPr>
        <p:txBody>
          <a:bodyPr>
            <a:normAutofit fontScale="92500"/>
          </a:bodyPr>
          <a:lstStyle/>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 Area (A): The area of a bean zone and the number of pixels within its boundaries.</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2. Perimeter (P): Bean circumference is defined as the length of its border.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3. Major axis length (L): The distance between the ends of the longest line that can be drawn from a bean.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4. Minor axis length (l): The longest line that can be drawn from the bean while standing perpendicular to the main axis.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5. Aspect ratio (K): Defines the relationship between L and l.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6. Eccentricity (</a:t>
            </a:r>
            <a:r>
              <a:rPr lang="en-US" sz="1400" dirty="0" err="1">
                <a:effectLst/>
                <a:ea typeface="Times New Roman" panose="02020603050405020304" pitchFamily="18" charset="0"/>
                <a:cs typeface="Arial" panose="020B0604020202020204" pitchFamily="34" charset="0"/>
              </a:rPr>
              <a:t>Ec</a:t>
            </a:r>
            <a:r>
              <a:rPr lang="en-US" sz="1400" dirty="0">
                <a:effectLst/>
                <a:ea typeface="Times New Roman" panose="02020603050405020304" pitchFamily="18" charset="0"/>
                <a:cs typeface="Arial" panose="020B0604020202020204" pitchFamily="34" charset="0"/>
              </a:rPr>
              <a:t>): Eccentricity of the ellipse having the same moments as the region.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7. Convex area (C): Number of pixels in the smallest convex polygon that can contain the area of a bean seed.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8. Equivalent diameter (Ed): The diameter of a circle having the same area as a bean seed area.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9. Extent (Ex): The ratio of the pixels in the bounding box to the bean area.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10.Solidity (S): Also known as convexity. The ratio of the pixels in the convex shell to those found in beans.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11.Roundness (R): Calculated with the following formula: (4piA)/(P^2)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12.Compactness (CO): Measures the roundness of an object: Ed/L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13.ShapeFactor1 (SF1)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14.ShapeFactor2 (SF2)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15.ShapeFactor3 (SF3)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16.ShapeFactor4 (SF4) </a:t>
            </a:r>
            <a:endParaRPr lang="en-US" sz="1400" dirty="0">
              <a:effectLst/>
              <a:ea typeface="Arial" panose="020B0604020202020204" pitchFamily="34" charset="0"/>
              <a:cs typeface="Arial" panose="020B0604020202020204" pitchFamily="34" charset="0"/>
            </a:endParaRPr>
          </a:p>
          <a:p>
            <a:pPr marL="0" marR="0" algn="just">
              <a:lnSpc>
                <a:spcPct val="150000"/>
              </a:lnSpc>
              <a:spcBef>
                <a:spcPts val="0"/>
              </a:spcBef>
              <a:spcAft>
                <a:spcPts val="0"/>
              </a:spcAft>
            </a:pPr>
            <a:r>
              <a:rPr lang="en-US" sz="1400" dirty="0">
                <a:effectLst/>
                <a:ea typeface="Times New Roman" panose="02020603050405020304" pitchFamily="18" charset="0"/>
                <a:cs typeface="Arial" panose="020B0604020202020204" pitchFamily="34" charset="0"/>
              </a:rPr>
              <a:t>17.Class (Y): </a:t>
            </a:r>
            <a:r>
              <a:rPr lang="en-US" sz="1400" dirty="0" err="1">
                <a:effectLst/>
                <a:ea typeface="Times New Roman" panose="02020603050405020304" pitchFamily="18" charset="0"/>
                <a:cs typeface="Arial" panose="020B0604020202020204" pitchFamily="34" charset="0"/>
              </a:rPr>
              <a:t>Seker</a:t>
            </a:r>
            <a:r>
              <a:rPr lang="en-US" sz="1400" dirty="0">
                <a:effectLst/>
                <a:ea typeface="Times New Roman" panose="02020603050405020304" pitchFamily="18" charset="0"/>
                <a:cs typeface="Arial" panose="020B0604020202020204" pitchFamily="34" charset="0"/>
              </a:rPr>
              <a:t>, </a:t>
            </a:r>
            <a:r>
              <a:rPr lang="en-US" sz="1400" dirty="0" err="1">
                <a:effectLst/>
                <a:ea typeface="Times New Roman" panose="02020603050405020304" pitchFamily="18" charset="0"/>
                <a:cs typeface="Arial" panose="020B0604020202020204" pitchFamily="34" charset="0"/>
              </a:rPr>
              <a:t>Barbunya</a:t>
            </a:r>
            <a:r>
              <a:rPr lang="en-US" sz="1400" dirty="0">
                <a:effectLst/>
                <a:ea typeface="Times New Roman" panose="02020603050405020304" pitchFamily="18" charset="0"/>
                <a:cs typeface="Arial" panose="020B0604020202020204" pitchFamily="34" charset="0"/>
              </a:rPr>
              <a:t>, Bombay, Cali, </a:t>
            </a:r>
            <a:r>
              <a:rPr lang="en-US" sz="1400" dirty="0" err="1">
                <a:effectLst/>
                <a:ea typeface="Times New Roman" panose="02020603050405020304" pitchFamily="18" charset="0"/>
                <a:cs typeface="Arial" panose="020B0604020202020204" pitchFamily="34" charset="0"/>
              </a:rPr>
              <a:t>Dermosan</a:t>
            </a:r>
            <a:r>
              <a:rPr lang="en-US" sz="1400" dirty="0">
                <a:effectLst/>
                <a:ea typeface="Times New Roman" panose="02020603050405020304" pitchFamily="18" charset="0"/>
                <a:cs typeface="Arial" panose="020B0604020202020204" pitchFamily="34" charset="0"/>
              </a:rPr>
              <a:t>, </a:t>
            </a:r>
            <a:r>
              <a:rPr lang="en-US" sz="1400" dirty="0" err="1">
                <a:effectLst/>
                <a:ea typeface="Times New Roman" panose="02020603050405020304" pitchFamily="18" charset="0"/>
                <a:cs typeface="Arial" panose="020B0604020202020204" pitchFamily="34" charset="0"/>
              </a:rPr>
              <a:t>Horoz</a:t>
            </a:r>
            <a:r>
              <a:rPr lang="en-US" sz="1400" dirty="0">
                <a:effectLst/>
                <a:ea typeface="Times New Roman" panose="02020603050405020304" pitchFamily="18" charset="0"/>
                <a:cs typeface="Arial" panose="020B0604020202020204" pitchFamily="34" charset="0"/>
              </a:rPr>
              <a:t> and Sira</a:t>
            </a:r>
            <a:r>
              <a:rPr lang="en-US" sz="1400" dirty="0">
                <a:effectLst/>
                <a:ea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381921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79E3846-8D0B-B14A-817A-7FAC9DDA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3B1EE4-CBEA-E7AF-F83D-4EB71911034A}"/>
              </a:ext>
            </a:extLst>
          </p:cNvPr>
          <p:cNvSpPr>
            <a:spLocks noGrp="1"/>
          </p:cNvSpPr>
          <p:nvPr>
            <p:ph type="title"/>
          </p:nvPr>
        </p:nvSpPr>
        <p:spPr>
          <a:xfrm>
            <a:off x="1105417" y="373497"/>
            <a:ext cx="3609983" cy="1446550"/>
          </a:xfrm>
        </p:spPr>
        <p:txBody>
          <a:bodyPr>
            <a:normAutofit/>
          </a:bodyPr>
          <a:lstStyle/>
          <a:p>
            <a:r>
              <a:rPr lang="en-US" dirty="0"/>
              <a:t>EDA</a:t>
            </a:r>
          </a:p>
        </p:txBody>
      </p:sp>
      <p:sp>
        <p:nvSpPr>
          <p:cNvPr id="8" name="Content Placeholder 7">
            <a:extLst>
              <a:ext uri="{FF2B5EF4-FFF2-40B4-BE49-F238E27FC236}">
                <a16:creationId xmlns:a16="http://schemas.microsoft.com/office/drawing/2014/main" id="{2359AC9A-D429-D665-E566-13A08614D9DC}"/>
              </a:ext>
            </a:extLst>
          </p:cNvPr>
          <p:cNvSpPr>
            <a:spLocks noGrp="1"/>
          </p:cNvSpPr>
          <p:nvPr>
            <p:ph idx="1"/>
          </p:nvPr>
        </p:nvSpPr>
        <p:spPr>
          <a:xfrm>
            <a:off x="8016857" y="2691638"/>
            <a:ext cx="3609983" cy="3188586"/>
          </a:xfrm>
        </p:spPr>
        <p:txBody>
          <a:bodyPr>
            <a:normAutofit/>
          </a:bodyPr>
          <a:lstStyle/>
          <a:p>
            <a:pPr marL="0" marR="0" algn="just">
              <a:lnSpc>
                <a:spcPct val="150000"/>
              </a:lnSpc>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According to the graph above, there are different counts for each class. With 3546 beans, </a:t>
            </a:r>
            <a:r>
              <a:rPr lang="en-US" sz="1400" dirty="0" err="1">
                <a:effectLst/>
                <a:latin typeface="Arial" panose="020B0604020202020204" pitchFamily="34" charset="0"/>
                <a:ea typeface="Times New Roman" panose="02020603050405020304" pitchFamily="18" charset="0"/>
                <a:cs typeface="Arial" panose="020B0604020202020204" pitchFamily="34" charset="0"/>
              </a:rPr>
              <a:t>Dermason</a:t>
            </a:r>
            <a:r>
              <a:rPr lang="en-US" sz="1400" dirty="0">
                <a:effectLst/>
                <a:latin typeface="Arial" panose="020B0604020202020204" pitchFamily="34" charset="0"/>
                <a:ea typeface="Times New Roman" panose="02020603050405020304" pitchFamily="18" charset="0"/>
                <a:cs typeface="Arial" panose="020B0604020202020204" pitchFamily="34" charset="0"/>
              </a:rPr>
              <a:t> is the most prevalent class. Bombay has 522 beans, making it the least</a:t>
            </a:r>
            <a:r>
              <a:rPr lang="en-US" sz="1400" dirty="0">
                <a:latin typeface="Arial" panose="020B0604020202020204" pitchFamily="34" charset="0"/>
                <a:ea typeface="Times New Roman" panose="02020603050405020304" pitchFamily="18" charset="0"/>
                <a:cs typeface="Arial" panose="020B0604020202020204" pitchFamily="34" charset="0"/>
              </a:rPr>
              <a:t> c</a:t>
            </a:r>
            <a:r>
              <a:rPr lang="en-US" sz="1400" dirty="0">
                <a:effectLst/>
                <a:latin typeface="Arial" panose="020B0604020202020204" pitchFamily="34" charset="0"/>
                <a:ea typeface="Times New Roman" panose="02020603050405020304" pitchFamily="18" charset="0"/>
                <a:cs typeface="Arial" panose="020B0604020202020204" pitchFamily="34" charset="0"/>
              </a:rPr>
              <a:t>ommon class. Two classes have a significant distinction that should be considered while developing a model.</a:t>
            </a: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p:pic>
        <p:nvPicPr>
          <p:cNvPr id="4" name="Content Placeholder 3" descr="Chart, bar chart&#10;&#10;Description automatically generated">
            <a:extLst>
              <a:ext uri="{FF2B5EF4-FFF2-40B4-BE49-F238E27FC236}">
                <a16:creationId xmlns:a16="http://schemas.microsoft.com/office/drawing/2014/main" id="{40206FDD-5B45-E19B-E644-EF828E513D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973667" y="1512352"/>
            <a:ext cx="6254910" cy="4096965"/>
          </a:xfrm>
          <a:prstGeom prst="rect">
            <a:avLst/>
          </a:prstGeom>
          <a:noFill/>
        </p:spPr>
      </p:pic>
      <p:sp>
        <p:nvSpPr>
          <p:cNvPr id="13" name="Cross 12">
            <a:extLst>
              <a:ext uri="{FF2B5EF4-FFF2-40B4-BE49-F238E27FC236}">
                <a16:creationId xmlns:a16="http://schemas.microsoft.com/office/drawing/2014/main" id="{7B768144-4A9A-EF4F-89C6-859C48A1AD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28576" y="5618903"/>
            <a:ext cx="524933" cy="524933"/>
          </a:xfrm>
          <a:prstGeom prst="plus">
            <a:avLst>
              <a:gd name="adj" fmla="val 3951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33F0DEE-0C91-A94B-BED4-444EDE341B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81559" y="976630"/>
            <a:ext cx="1336774" cy="12014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63D5DB0-BEBA-B0E6-4225-11A743C3647B}"/>
              </a:ext>
            </a:extLst>
          </p:cNvPr>
          <p:cNvSpPr txBox="1"/>
          <p:nvPr/>
        </p:nvSpPr>
        <p:spPr>
          <a:xfrm>
            <a:off x="7917888" y="1530922"/>
            <a:ext cx="3609983" cy="1077218"/>
          </a:xfrm>
          <a:prstGeom prst="rect">
            <a:avLst/>
          </a:prstGeom>
          <a:noFill/>
        </p:spPr>
        <p:txBody>
          <a:bodyPr wrap="square">
            <a:spAutoFit/>
          </a:bodyPr>
          <a:lstStyle/>
          <a:p>
            <a:r>
              <a:rPr lang="en-US" sz="3200" dirty="0"/>
              <a:t>Target Variable Distribution</a:t>
            </a:r>
          </a:p>
        </p:txBody>
      </p:sp>
    </p:spTree>
    <p:extLst>
      <p:ext uri="{BB962C8B-B14F-4D97-AF65-F5344CB8AC3E}">
        <p14:creationId xmlns:p14="http://schemas.microsoft.com/office/powerpoint/2010/main" val="1199714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2380A-8172-6804-09ED-93A6BBFBBEE2}"/>
              </a:ext>
            </a:extLst>
          </p:cNvPr>
          <p:cNvSpPr>
            <a:spLocks noGrp="1"/>
          </p:cNvSpPr>
          <p:nvPr>
            <p:ph type="title"/>
          </p:nvPr>
        </p:nvSpPr>
        <p:spPr>
          <a:xfrm>
            <a:off x="565351" y="254625"/>
            <a:ext cx="8267296" cy="1446550"/>
          </a:xfrm>
        </p:spPr>
        <p:txBody>
          <a:bodyPr/>
          <a:lstStyle/>
          <a:p>
            <a:r>
              <a:rPr lang="en-US" dirty="0"/>
              <a:t>Input Variables Distribution</a:t>
            </a:r>
          </a:p>
        </p:txBody>
      </p:sp>
      <p:pic>
        <p:nvPicPr>
          <p:cNvPr id="4" name="Content Placeholder 3" descr="A picture containing window, building, airplane&#10;&#10;Description automatically generated">
            <a:extLst>
              <a:ext uri="{FF2B5EF4-FFF2-40B4-BE49-F238E27FC236}">
                <a16:creationId xmlns:a16="http://schemas.microsoft.com/office/drawing/2014/main" id="{05C0911B-4E35-7807-0976-304BC095D79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866"/>
          <a:stretch/>
        </p:blipFill>
        <p:spPr>
          <a:xfrm>
            <a:off x="1461011" y="977900"/>
            <a:ext cx="9725545" cy="5834072"/>
          </a:xfrm>
          <a:prstGeom prst="rect">
            <a:avLst/>
          </a:prstGeom>
        </p:spPr>
      </p:pic>
    </p:spTree>
    <p:extLst>
      <p:ext uri="{BB962C8B-B14F-4D97-AF65-F5344CB8AC3E}">
        <p14:creationId xmlns:p14="http://schemas.microsoft.com/office/powerpoint/2010/main" val="3473095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E0C0A-4FD9-18D8-9180-63F1AC14D519}"/>
              </a:ext>
            </a:extLst>
          </p:cNvPr>
          <p:cNvSpPr>
            <a:spLocks noGrp="1"/>
          </p:cNvSpPr>
          <p:nvPr>
            <p:ph type="title"/>
          </p:nvPr>
        </p:nvSpPr>
        <p:spPr>
          <a:xfrm>
            <a:off x="363268" y="195318"/>
            <a:ext cx="8267296" cy="1446550"/>
          </a:xfrm>
        </p:spPr>
        <p:txBody>
          <a:bodyPr/>
          <a:lstStyle/>
          <a:p>
            <a:r>
              <a:rPr lang="en-US" dirty="0"/>
              <a:t>Pair plot</a:t>
            </a:r>
          </a:p>
        </p:txBody>
      </p:sp>
      <p:pic>
        <p:nvPicPr>
          <p:cNvPr id="4" name="Content Placeholder 3">
            <a:extLst>
              <a:ext uri="{FF2B5EF4-FFF2-40B4-BE49-F238E27FC236}">
                <a16:creationId xmlns:a16="http://schemas.microsoft.com/office/drawing/2014/main" id="{5A376AC6-CD14-8D29-C0F1-952375861EB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63268" y="956158"/>
            <a:ext cx="5854569" cy="5706524"/>
          </a:xfrm>
          <a:prstGeom prst="rect">
            <a:avLst/>
          </a:prstGeom>
          <a:noFill/>
          <a:ln>
            <a:noFill/>
          </a:ln>
        </p:spPr>
      </p:pic>
      <p:sp>
        <p:nvSpPr>
          <p:cNvPr id="5" name="TextBox 4">
            <a:extLst>
              <a:ext uri="{FF2B5EF4-FFF2-40B4-BE49-F238E27FC236}">
                <a16:creationId xmlns:a16="http://schemas.microsoft.com/office/drawing/2014/main" id="{C658FC50-BD62-9D0C-F937-16C44EA1F8DB}"/>
              </a:ext>
            </a:extLst>
          </p:cNvPr>
          <p:cNvSpPr txBox="1"/>
          <p:nvPr/>
        </p:nvSpPr>
        <p:spPr>
          <a:xfrm>
            <a:off x="6594692" y="1923803"/>
            <a:ext cx="4817496" cy="1569660"/>
          </a:xfrm>
          <a:prstGeom prst="rect">
            <a:avLst/>
          </a:prstGeom>
          <a:noFill/>
        </p:spPr>
        <p:txBody>
          <a:bodyPr wrap="square" rtlCol="0">
            <a:spAutoFit/>
          </a:bodyPr>
          <a:lstStyle/>
          <a:p>
            <a:r>
              <a:rPr lang="en-US" sz="2400" dirty="0">
                <a:effectLst/>
                <a:ea typeface="Times New Roman" panose="02020603050405020304" pitchFamily="18" charset="0"/>
              </a:rPr>
              <a:t>The pair plot shows us how the data is linearly separable </a:t>
            </a:r>
            <a:r>
              <a:rPr lang="en-US" sz="2400" dirty="0">
                <a:ea typeface="Times New Roman" panose="02020603050405020304" pitchFamily="18" charset="0"/>
              </a:rPr>
              <a:t>when plotted against </a:t>
            </a:r>
            <a:r>
              <a:rPr lang="en-US" sz="2400" dirty="0">
                <a:effectLst/>
                <a:ea typeface="Times New Roman" panose="02020603050405020304" pitchFamily="18" charset="0"/>
              </a:rPr>
              <a:t>different dimensions</a:t>
            </a:r>
            <a:endParaRPr lang="en-US" sz="2400" dirty="0">
              <a:effectLst/>
              <a:ea typeface="Arial" panose="020B0604020202020204" pitchFamily="34" charset="0"/>
            </a:endParaRPr>
          </a:p>
        </p:txBody>
      </p:sp>
    </p:spTree>
    <p:extLst>
      <p:ext uri="{BB962C8B-B14F-4D97-AF65-F5344CB8AC3E}">
        <p14:creationId xmlns:p14="http://schemas.microsoft.com/office/powerpoint/2010/main" val="745646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C81BA-5918-F0D5-BEDF-CC2A56F1BE2B}"/>
              </a:ext>
            </a:extLst>
          </p:cNvPr>
          <p:cNvSpPr>
            <a:spLocks noGrp="1"/>
          </p:cNvSpPr>
          <p:nvPr>
            <p:ph type="title"/>
          </p:nvPr>
        </p:nvSpPr>
        <p:spPr>
          <a:xfrm>
            <a:off x="529972" y="254625"/>
            <a:ext cx="8267296" cy="1446550"/>
          </a:xfrm>
        </p:spPr>
        <p:txBody>
          <a:bodyPr/>
          <a:lstStyle/>
          <a:p>
            <a:r>
              <a:rPr lang="en-US" dirty="0"/>
              <a:t>Correlation map of Input Variables</a:t>
            </a:r>
          </a:p>
        </p:txBody>
      </p:sp>
      <p:pic>
        <p:nvPicPr>
          <p:cNvPr id="4" name="image6.png">
            <a:extLst>
              <a:ext uri="{FF2B5EF4-FFF2-40B4-BE49-F238E27FC236}">
                <a16:creationId xmlns:a16="http://schemas.microsoft.com/office/drawing/2014/main" id="{AE69AD6C-563E-4FE5-FB26-E435E1F618A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24975" y="1077355"/>
            <a:ext cx="6616626" cy="5780645"/>
          </a:xfrm>
          <a:prstGeom prst="rect">
            <a:avLst/>
          </a:prstGeom>
        </p:spPr>
      </p:pic>
      <p:sp>
        <p:nvSpPr>
          <p:cNvPr id="6" name="TextBox 5">
            <a:extLst>
              <a:ext uri="{FF2B5EF4-FFF2-40B4-BE49-F238E27FC236}">
                <a16:creationId xmlns:a16="http://schemas.microsoft.com/office/drawing/2014/main" id="{B8601D9C-ACFC-9A4F-71B7-4E4710688AEB}"/>
              </a:ext>
            </a:extLst>
          </p:cNvPr>
          <p:cNvSpPr txBox="1"/>
          <p:nvPr/>
        </p:nvSpPr>
        <p:spPr>
          <a:xfrm>
            <a:off x="7241601" y="1187533"/>
            <a:ext cx="4247409" cy="6232475"/>
          </a:xfrm>
          <a:prstGeom prst="rect">
            <a:avLst/>
          </a:prstGeom>
          <a:noFill/>
        </p:spPr>
        <p:txBody>
          <a:bodyPr wrap="square" rtlCol="0">
            <a:spAutoFit/>
          </a:bodyPr>
          <a:lstStyle/>
          <a:p>
            <a:pPr marL="0" indent="0" algn="just">
              <a:lnSpc>
                <a:spcPct val="150000"/>
              </a:lnSpc>
              <a:buNone/>
            </a:pPr>
            <a:r>
              <a:rPr lang="en-US" sz="1800" dirty="0">
                <a:effectLst/>
                <a:ea typeface="Times New Roman" panose="02020603050405020304" pitchFamily="18" charset="0"/>
              </a:rPr>
              <a:t>It's intriguing to see that certain characteristics show a high (linear) correlation with one another. For instance, among "compactness" and "shape factor 3," and between "convex area" and "area." This is expected given how closely connected the "area" and the "convex area" are. Although the calculation of "shape factor 3" and the other "shape factors" is not entirely obvious, it is reasonable to believe that the "compactness" of the beans had some sort of effect.</a:t>
            </a:r>
            <a:endParaRPr lang="en-US" sz="1800" dirty="0">
              <a:effectLst/>
              <a:ea typeface="Arial" panose="020B0604020202020204" pitchFamily="34" charset="0"/>
            </a:endParaRPr>
          </a:p>
          <a:p>
            <a:pPr algn="just">
              <a:lnSpc>
                <a:spcPct val="150000"/>
              </a:lnSpc>
            </a:pPr>
            <a:endParaRPr lang="en-US" sz="2000" dirty="0">
              <a:solidFill>
                <a:schemeClr val="bg1"/>
              </a:solidFill>
            </a:endParaRPr>
          </a:p>
          <a:p>
            <a:endParaRPr lang="en-US" dirty="0"/>
          </a:p>
        </p:txBody>
      </p:sp>
    </p:spTree>
    <p:extLst>
      <p:ext uri="{BB962C8B-B14F-4D97-AF65-F5344CB8AC3E}">
        <p14:creationId xmlns:p14="http://schemas.microsoft.com/office/powerpoint/2010/main" val="3598509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066C-53BE-78C5-5E00-41960837545E}"/>
              </a:ext>
            </a:extLst>
          </p:cNvPr>
          <p:cNvSpPr>
            <a:spLocks noGrp="1"/>
          </p:cNvSpPr>
          <p:nvPr>
            <p:ph type="title"/>
          </p:nvPr>
        </p:nvSpPr>
        <p:spPr>
          <a:xfrm>
            <a:off x="565150" y="254501"/>
            <a:ext cx="8650102" cy="933031"/>
          </a:xfrm>
        </p:spPr>
        <p:txBody>
          <a:bodyPr>
            <a:normAutofit/>
          </a:bodyPr>
          <a:lstStyle/>
          <a:p>
            <a:r>
              <a:rPr lang="en-US" dirty="0"/>
              <a:t>Violin Plot of Input Variables by class</a:t>
            </a:r>
          </a:p>
        </p:txBody>
      </p:sp>
      <p:pic>
        <p:nvPicPr>
          <p:cNvPr id="4" name="Content Placeholder 3">
            <a:extLst>
              <a:ext uri="{FF2B5EF4-FFF2-40B4-BE49-F238E27FC236}">
                <a16:creationId xmlns:a16="http://schemas.microsoft.com/office/drawing/2014/main" id="{EBDE8C5C-B96A-B21A-5EBE-2C13FC06973A}"/>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b="50155"/>
          <a:stretch/>
        </p:blipFill>
        <p:spPr bwMode="auto">
          <a:xfrm>
            <a:off x="0" y="1045028"/>
            <a:ext cx="6134362" cy="5670468"/>
          </a:xfrm>
          <a:prstGeom prst="rect">
            <a:avLst/>
          </a:prstGeom>
          <a:noFill/>
          <a:ln>
            <a:noFill/>
          </a:ln>
        </p:spPr>
      </p:pic>
      <p:pic>
        <p:nvPicPr>
          <p:cNvPr id="5" name="Picture 4">
            <a:extLst>
              <a:ext uri="{FF2B5EF4-FFF2-40B4-BE49-F238E27FC236}">
                <a16:creationId xmlns:a16="http://schemas.microsoft.com/office/drawing/2014/main" id="{DE56845D-A4AC-FDBB-4036-6B48AA3920A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50000"/>
          <a:stretch/>
        </p:blipFill>
        <p:spPr bwMode="auto">
          <a:xfrm>
            <a:off x="6074674" y="1045028"/>
            <a:ext cx="6117326" cy="5670468"/>
          </a:xfrm>
          <a:prstGeom prst="rect">
            <a:avLst/>
          </a:prstGeom>
          <a:noFill/>
          <a:ln>
            <a:noFill/>
          </a:ln>
        </p:spPr>
      </p:pic>
    </p:spTree>
    <p:extLst>
      <p:ext uri="{BB962C8B-B14F-4D97-AF65-F5344CB8AC3E}">
        <p14:creationId xmlns:p14="http://schemas.microsoft.com/office/powerpoint/2010/main" val="2185106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B644-5960-5D32-EA5B-53E3AE8ACCF7}"/>
              </a:ext>
            </a:extLst>
          </p:cNvPr>
          <p:cNvSpPr>
            <a:spLocks noGrp="1"/>
          </p:cNvSpPr>
          <p:nvPr>
            <p:ph type="title"/>
          </p:nvPr>
        </p:nvSpPr>
        <p:spPr>
          <a:xfrm>
            <a:off x="565150" y="349697"/>
            <a:ext cx="8267296" cy="1446550"/>
          </a:xfrm>
        </p:spPr>
        <p:txBody>
          <a:bodyPr/>
          <a:lstStyle/>
          <a:p>
            <a:r>
              <a:rPr lang="en-US" dirty="0"/>
              <a:t>Data Preprocessing</a:t>
            </a:r>
          </a:p>
        </p:txBody>
      </p:sp>
      <p:sp>
        <p:nvSpPr>
          <p:cNvPr id="3" name="Content Placeholder 2">
            <a:extLst>
              <a:ext uri="{FF2B5EF4-FFF2-40B4-BE49-F238E27FC236}">
                <a16:creationId xmlns:a16="http://schemas.microsoft.com/office/drawing/2014/main" id="{933418B5-72E5-F083-87FC-6EE94BE5E948}"/>
              </a:ext>
            </a:extLst>
          </p:cNvPr>
          <p:cNvSpPr>
            <a:spLocks noGrp="1"/>
          </p:cNvSpPr>
          <p:nvPr>
            <p:ph idx="1"/>
          </p:nvPr>
        </p:nvSpPr>
        <p:spPr>
          <a:xfrm>
            <a:off x="565150" y="1551607"/>
            <a:ext cx="10953915" cy="5110450"/>
          </a:xfrm>
        </p:spPr>
        <p:txBody>
          <a:bodyPr>
            <a:normAutofit/>
          </a:bodyPr>
          <a:lstStyle/>
          <a:p>
            <a:pPr algn="just"/>
            <a:r>
              <a:rPr lang="en-US" b="1" dirty="0"/>
              <a:t>Standardization: </a:t>
            </a:r>
            <a:r>
              <a:rPr lang="en-US" dirty="0"/>
              <a:t>A</a:t>
            </a:r>
            <a:r>
              <a:rPr lang="en-US" dirty="0">
                <a:effectLst/>
                <a:ea typeface="Arial" panose="020B0604020202020204" pitchFamily="34" charset="0"/>
              </a:rPr>
              <a:t> scaling technique where the values are centered around the mean with a unit standard deviation. This means that the mean of the attribute becomes zero and the resultant distribution has a unit standard deviation. </a:t>
            </a:r>
          </a:p>
          <a:p>
            <a:pPr algn="just"/>
            <a:endParaRPr lang="en-US" dirty="0">
              <a:effectLst/>
              <a:ea typeface="Arial" panose="020B0604020202020204" pitchFamily="34" charset="0"/>
            </a:endParaRPr>
          </a:p>
          <a:p>
            <a:pPr algn="just"/>
            <a:r>
              <a:rPr lang="en-US" b="1" dirty="0">
                <a:ea typeface="Arial" panose="020B0604020202020204" pitchFamily="34" charset="0"/>
              </a:rPr>
              <a:t>Label Encoding: </a:t>
            </a:r>
            <a:r>
              <a:rPr lang="en-US" dirty="0">
                <a:effectLst/>
                <a:ea typeface="Times New Roman" panose="02020603050405020304" pitchFamily="18" charset="0"/>
              </a:rPr>
              <a:t>The target variable ‘class’ is encoded using label encoder. The names are converted to class numbers from 0 to 6 representing 7 classes</a:t>
            </a:r>
          </a:p>
          <a:p>
            <a:pPr algn="just"/>
            <a:endParaRPr lang="en-US" dirty="0">
              <a:effectLst/>
              <a:ea typeface="Times New Roman" panose="02020603050405020304" pitchFamily="18" charset="0"/>
            </a:endParaRPr>
          </a:p>
          <a:p>
            <a:pPr algn="just"/>
            <a:r>
              <a:rPr lang="en-US" b="1" dirty="0">
                <a:effectLst/>
                <a:ea typeface="Times New Roman" panose="02020603050405020304" pitchFamily="18" charset="0"/>
              </a:rPr>
              <a:t>Test Train Split: </a:t>
            </a:r>
            <a:r>
              <a:rPr lang="en-US" dirty="0">
                <a:effectLst/>
                <a:ea typeface="Times New Roman" panose="02020603050405020304" pitchFamily="18" charset="0"/>
              </a:rPr>
              <a:t>The dataset is split into 3 parts train, test, and valid with size 70%, 15%, 15% respectively. </a:t>
            </a:r>
            <a:endParaRPr lang="en-US" b="1" dirty="0">
              <a:effectLst/>
              <a:ea typeface="Arial" panose="020B0604020202020204" pitchFamily="34" charset="0"/>
            </a:endParaRPr>
          </a:p>
          <a:p>
            <a:endParaRPr lang="en-US" sz="1800" dirty="0">
              <a:effectLst/>
              <a:latin typeface="Arial" panose="020B0604020202020204" pitchFamily="34" charset="0"/>
              <a:ea typeface="Arial" panose="020B0604020202020204" pitchFamily="34" charset="0"/>
            </a:endParaRPr>
          </a:p>
          <a:p>
            <a:endParaRPr lang="en-US" sz="1800" dirty="0">
              <a:ea typeface="Arial" panose="020B0604020202020204" pitchFamily="34" charset="0"/>
            </a:endParaRPr>
          </a:p>
        </p:txBody>
      </p:sp>
    </p:spTree>
    <p:extLst>
      <p:ext uri="{BB962C8B-B14F-4D97-AF65-F5344CB8AC3E}">
        <p14:creationId xmlns:p14="http://schemas.microsoft.com/office/powerpoint/2010/main" val="2018901109"/>
      </p:ext>
    </p:extLst>
  </p:cSld>
  <p:clrMapOvr>
    <a:masterClrMapping/>
  </p:clrMapOvr>
</p:sld>
</file>

<file path=ppt/theme/theme1.xml><?xml version="1.0" encoding="utf-8"?>
<a:theme xmlns:a="http://schemas.openxmlformats.org/drawingml/2006/main" name="MadridVTI">
  <a:themeElements>
    <a:clrScheme name="AnalogousFromLightSeedRightStep">
      <a:dk1>
        <a:srgbClr val="000000"/>
      </a:dk1>
      <a:lt1>
        <a:srgbClr val="FFFFFF"/>
      </a:lt1>
      <a:dk2>
        <a:srgbClr val="413424"/>
      </a:dk2>
      <a:lt2>
        <a:srgbClr val="E2E5E8"/>
      </a:lt2>
      <a:accent1>
        <a:srgbClr val="D19651"/>
      </a:accent1>
      <a:accent2>
        <a:srgbClr val="A9A64F"/>
      </a:accent2>
      <a:accent3>
        <a:srgbClr val="90AB63"/>
      </a:accent3>
      <a:accent4>
        <a:srgbClr val="66B253"/>
      </a:accent4>
      <a:accent5>
        <a:srgbClr val="58B46B"/>
      </a:accent5>
      <a:accent6>
        <a:srgbClr val="53B28E"/>
      </a:accent6>
      <a:hlink>
        <a:srgbClr val="6283AA"/>
      </a:hlink>
      <a:folHlink>
        <a:srgbClr val="7F7F7F"/>
      </a:folHlink>
    </a:clrScheme>
    <a:fontScheme name="Madrid">
      <a:majorFont>
        <a:latin typeface="Seaford Display"/>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dridVTI" id="{5F675924-ADDD-6B4C-A2D4-69150D1F0C16}" vid="{BEA84270-19BD-7342-8ABF-EFF1668AF117}"/>
    </a:ext>
  </a:extLst>
</a:theme>
</file>

<file path=docProps/app.xml><?xml version="1.0" encoding="utf-8"?>
<Properties xmlns="http://schemas.openxmlformats.org/officeDocument/2006/extended-properties" xmlns:vt="http://schemas.openxmlformats.org/officeDocument/2006/docPropsVTypes">
  <TotalTime>165</TotalTime>
  <Words>1431</Words>
  <Application>Microsoft Macintosh PowerPoint</Application>
  <PresentationFormat>Widescreen</PresentationFormat>
  <Paragraphs>128</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Open Sans</vt:lpstr>
      <vt:lpstr>Seaford Display</vt:lpstr>
      <vt:lpstr>System Font Regular</vt:lpstr>
      <vt:lpstr>Tenorite</vt:lpstr>
      <vt:lpstr>MadridVTI</vt:lpstr>
      <vt:lpstr> Dry Beans Classification</vt:lpstr>
      <vt:lpstr>Introduction</vt:lpstr>
      <vt:lpstr>Dataset Description</vt:lpstr>
      <vt:lpstr>EDA</vt:lpstr>
      <vt:lpstr>Input Variables Distribution</vt:lpstr>
      <vt:lpstr>Pair plot</vt:lpstr>
      <vt:lpstr>Correlation map of Input Variables</vt:lpstr>
      <vt:lpstr>Violin Plot of Input Variables by class</vt:lpstr>
      <vt:lpstr>Data Preprocessing</vt:lpstr>
      <vt:lpstr>PCA</vt:lpstr>
      <vt:lpstr>PCA</vt:lpstr>
      <vt:lpstr>Final Dataset Variations</vt:lpstr>
      <vt:lpstr>Models</vt:lpstr>
      <vt:lpstr>Logistic Regression</vt:lpstr>
      <vt:lpstr>Results</vt:lpstr>
      <vt:lpstr>Neural Network</vt:lpstr>
      <vt:lpstr>Results</vt:lpstr>
      <vt:lpstr>Gaussian Naïve Bayes</vt:lpstr>
      <vt:lpstr>Results</vt:lpstr>
      <vt:lpstr>Model Selection</vt:lpstr>
      <vt:lpstr>Model Tuning</vt:lpstr>
      <vt:lpstr>Metrics of Retrained Model</vt:lpstr>
      <vt:lpstr>Fit of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Dry Beans Classification</dc:title>
  <dc:creator>Ajay Athitya Ramanathan</dc:creator>
  <cp:lastModifiedBy>Ajay Athitya Ramanathan</cp:lastModifiedBy>
  <cp:revision>10</cp:revision>
  <dcterms:created xsi:type="dcterms:W3CDTF">2022-12-06T21:28:10Z</dcterms:created>
  <dcterms:modified xsi:type="dcterms:W3CDTF">2022-12-07T00:13:33Z</dcterms:modified>
</cp:coreProperties>
</file>

<file path=docProps/thumbnail.jpeg>
</file>